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256" r:id="rId2"/>
    <p:sldId id="257" r:id="rId3"/>
    <p:sldId id="258" r:id="rId4"/>
    <p:sldId id="260" r:id="rId5"/>
    <p:sldId id="289" r:id="rId6"/>
    <p:sldId id="286" r:id="rId7"/>
    <p:sldId id="287" r:id="rId8"/>
    <p:sldId id="274" r:id="rId9"/>
    <p:sldId id="271" r:id="rId10"/>
    <p:sldId id="276" r:id="rId11"/>
    <p:sldId id="273" r:id="rId12"/>
    <p:sldId id="272" r:id="rId13"/>
    <p:sldId id="282" r:id="rId14"/>
    <p:sldId id="283" r:id="rId15"/>
    <p:sldId id="275" r:id="rId16"/>
    <p:sldId id="304" r:id="rId17"/>
    <p:sldId id="301" r:id="rId18"/>
    <p:sldId id="302" r:id="rId19"/>
    <p:sldId id="299" r:id="rId20"/>
    <p:sldId id="300" r:id="rId21"/>
    <p:sldId id="297" r:id="rId22"/>
    <p:sldId id="298" r:id="rId23"/>
    <p:sldId id="303" r:id="rId24"/>
    <p:sldId id="305" r:id="rId25"/>
    <p:sldId id="290" r:id="rId26"/>
    <p:sldId id="279" r:id="rId27"/>
    <p:sldId id="296" r:id="rId28"/>
    <p:sldId id="2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52"/>
    <p:restoredTop sz="79227"/>
  </p:normalViewPr>
  <p:slideViewPr>
    <p:cSldViewPr snapToGrid="0" snapToObjects="1">
      <p:cViewPr varScale="1">
        <p:scale>
          <a:sx n="76" d="100"/>
          <a:sy n="76" d="100"/>
        </p:scale>
        <p:origin x="216"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1BAD0-5728-3148-8E57-093AF1C99592}" type="datetimeFigureOut">
              <a:rPr lang="en-US" smtClean="0"/>
              <a:t>10/25/23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A93B1-1D63-5C4E-8D8C-4DA363CB1BCB}" type="slidenum">
              <a:rPr lang="en-US" smtClean="0"/>
              <a:t>‹#›</a:t>
            </a:fld>
            <a:endParaRPr lang="en-US"/>
          </a:p>
        </p:txBody>
      </p:sp>
    </p:spTree>
    <p:extLst>
      <p:ext uri="{BB962C8B-B14F-4D97-AF65-F5344CB8AC3E}">
        <p14:creationId xmlns:p14="http://schemas.microsoft.com/office/powerpoint/2010/main" val="6448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options for story structure: </a:t>
            </a:r>
          </a:p>
          <a:p>
            <a:pPr marL="171450" indent="-171450">
              <a:buFontTx/>
              <a:buChar char="-"/>
            </a:pPr>
            <a:r>
              <a:rPr lang="en-US" dirty="0"/>
              <a:t>3 act</a:t>
            </a:r>
          </a:p>
          <a:p>
            <a:pPr marL="171450" indent="-171450">
              <a:buFontTx/>
              <a:buChar char="-"/>
            </a:pPr>
            <a:r>
              <a:rPr lang="en-US" dirty="0"/>
              <a:t>The Hero’s Journey</a:t>
            </a:r>
          </a:p>
          <a:p>
            <a:pPr marL="171450" indent="-171450">
              <a:buFontTx/>
              <a:buChar char="-"/>
            </a:pPr>
            <a:r>
              <a:rPr lang="en-US" dirty="0"/>
              <a:t>4 part </a:t>
            </a:r>
          </a:p>
          <a:p>
            <a:pPr marL="171450" indent="-171450">
              <a:buFontTx/>
              <a:buChar char="-"/>
            </a:pPr>
            <a:r>
              <a:rPr lang="en-US" dirty="0"/>
              <a:t>Save the Cat (not pictured)</a:t>
            </a:r>
          </a:p>
          <a:p>
            <a:pPr marL="171450" indent="-171450">
              <a:buFontTx/>
              <a:buChar char="-"/>
            </a:pPr>
            <a:r>
              <a:rPr lang="en-US" dirty="0"/>
              <a:t>What do they all have in common? Plot points</a:t>
            </a:r>
          </a:p>
        </p:txBody>
      </p:sp>
      <p:sp>
        <p:nvSpPr>
          <p:cNvPr id="4" name="Slide Number Placeholder 3"/>
          <p:cNvSpPr>
            <a:spLocks noGrp="1"/>
          </p:cNvSpPr>
          <p:nvPr>
            <p:ph type="sldNum" sz="quarter" idx="5"/>
          </p:nvPr>
        </p:nvSpPr>
        <p:spPr/>
        <p:txBody>
          <a:bodyPr/>
          <a:lstStyle/>
          <a:p>
            <a:fld id="{8A2A93B1-1D63-5C4E-8D8C-4DA363CB1BCB}" type="slidenum">
              <a:rPr lang="en-US" smtClean="0"/>
              <a:t>4</a:t>
            </a:fld>
            <a:endParaRPr lang="en-US"/>
          </a:p>
        </p:txBody>
      </p:sp>
    </p:spTree>
    <p:extLst>
      <p:ext uri="{BB962C8B-B14F-4D97-AF65-F5344CB8AC3E}">
        <p14:creationId xmlns:p14="http://schemas.microsoft.com/office/powerpoint/2010/main" val="201041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revelation: Phantom of the Opera (musical): Midpoint: Christine and </a:t>
            </a:r>
            <a:r>
              <a:rPr lang="en-US" dirty="0" err="1"/>
              <a:t>Da’ae</a:t>
            </a:r>
            <a:r>
              <a:rPr lang="en-US" dirty="0"/>
              <a:t> fall in love and the Phantom is PISSSED</a:t>
            </a:r>
          </a:p>
          <a:p>
            <a:r>
              <a:rPr lang="en-US" dirty="0"/>
              <a:t>Moment of truth: Little Women– Midpoint: Meg and Mr. Brooks announce their engagement. Jo realizes in a moment of truth that everything must change.</a:t>
            </a:r>
          </a:p>
          <a:p>
            <a:r>
              <a:rPr lang="en-US" dirty="0"/>
              <a:t>Reaction to action: Groundhog day: After spending too many days to count just messing around, Phil realizes he can actually use the repetitive days to get to know Rita and form a real connection with her</a:t>
            </a:r>
          </a:p>
        </p:txBody>
      </p:sp>
      <p:sp>
        <p:nvSpPr>
          <p:cNvPr id="4" name="Slide Number Placeholder 3"/>
          <p:cNvSpPr>
            <a:spLocks noGrp="1"/>
          </p:cNvSpPr>
          <p:nvPr>
            <p:ph type="sldNum" sz="quarter" idx="5"/>
          </p:nvPr>
        </p:nvSpPr>
        <p:spPr/>
        <p:txBody>
          <a:bodyPr/>
          <a:lstStyle/>
          <a:p>
            <a:fld id="{8A2A93B1-1D63-5C4E-8D8C-4DA363CB1BCB}" type="slidenum">
              <a:rPr lang="en-US" smtClean="0"/>
              <a:t>15</a:t>
            </a:fld>
            <a:endParaRPr lang="en-US"/>
          </a:p>
        </p:txBody>
      </p:sp>
    </p:spTree>
    <p:extLst>
      <p:ext uri="{BB962C8B-B14F-4D97-AF65-F5344CB8AC3E}">
        <p14:creationId xmlns:p14="http://schemas.microsoft.com/office/powerpoint/2010/main" val="191948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revelation: Phantom of the Opera (musical): Midpoint: Christine and </a:t>
            </a:r>
            <a:r>
              <a:rPr lang="en-US" dirty="0" err="1"/>
              <a:t>Da’ae</a:t>
            </a:r>
            <a:r>
              <a:rPr lang="en-US" dirty="0"/>
              <a:t> fall in love and the Phantom is PISSSED</a:t>
            </a:r>
          </a:p>
          <a:p>
            <a:r>
              <a:rPr lang="en-US" dirty="0"/>
              <a:t>Moment of truth: Little Women– Midpoint: Meg and Mr. Brooks announce their engagement. Jo realizes in a moment of truth that everything must change.</a:t>
            </a:r>
          </a:p>
          <a:p>
            <a:r>
              <a:rPr lang="en-US" dirty="0"/>
              <a:t>Reaction to action: Groundhog day: After spending too many days to count just messing around, Phil realizes he can actually use the repetitive days to get to know Rita and form a real connection with her</a:t>
            </a:r>
          </a:p>
        </p:txBody>
      </p:sp>
      <p:sp>
        <p:nvSpPr>
          <p:cNvPr id="4" name="Slide Number Placeholder 3"/>
          <p:cNvSpPr>
            <a:spLocks noGrp="1"/>
          </p:cNvSpPr>
          <p:nvPr>
            <p:ph type="sldNum" sz="quarter" idx="5"/>
          </p:nvPr>
        </p:nvSpPr>
        <p:spPr/>
        <p:txBody>
          <a:bodyPr/>
          <a:lstStyle/>
          <a:p>
            <a:fld id="{8A2A93B1-1D63-5C4E-8D8C-4DA363CB1BCB}" type="slidenum">
              <a:rPr lang="en-US" smtClean="0"/>
              <a:t>16</a:t>
            </a:fld>
            <a:endParaRPr lang="en-US"/>
          </a:p>
        </p:txBody>
      </p:sp>
    </p:spTree>
    <p:extLst>
      <p:ext uri="{BB962C8B-B14F-4D97-AF65-F5344CB8AC3E}">
        <p14:creationId xmlns:p14="http://schemas.microsoft.com/office/powerpoint/2010/main" val="3838014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2A93B1-1D63-5C4E-8D8C-4DA363CB1BCB}" type="slidenum">
              <a:rPr lang="en-US" smtClean="0"/>
              <a:t>17</a:t>
            </a:fld>
            <a:endParaRPr lang="en-US"/>
          </a:p>
        </p:txBody>
      </p:sp>
    </p:spTree>
    <p:extLst>
      <p:ext uri="{BB962C8B-B14F-4D97-AF65-F5344CB8AC3E}">
        <p14:creationId xmlns:p14="http://schemas.microsoft.com/office/powerpoint/2010/main" val="323321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Clues: Inside out—Justice for Bing Bong</a:t>
            </a:r>
          </a:p>
          <a:p>
            <a:r>
              <a:rPr lang="en-US" dirty="0"/>
              <a:t>Foreshadow: The Little Rascals: Pinch 1—Alfalfa’s love/hate letter goes over poorly with Darla, foreshadowing Alfalfa’s need to abandon his task of watching the Blur to rectify things with her. Pinch 2– Alfalfa is distracted by his disastrous singing performance to Darla and the Blur is stolen, which foreshadows a blow up between Alfalfa and </a:t>
            </a:r>
            <a:r>
              <a:rPr lang="en-US" dirty="0" err="1"/>
              <a:t>Spanky</a:t>
            </a:r>
            <a:endParaRPr lang="en-US" dirty="0"/>
          </a:p>
          <a:p>
            <a:r>
              <a:rPr lang="en-US" dirty="0"/>
              <a:t>Stakes: </a:t>
            </a:r>
          </a:p>
          <a:p>
            <a:r>
              <a:rPr lang="en-US" dirty="0"/>
              <a:t>Antagonist: </a:t>
            </a:r>
          </a:p>
        </p:txBody>
      </p:sp>
      <p:sp>
        <p:nvSpPr>
          <p:cNvPr id="4" name="Slide Number Placeholder 3"/>
          <p:cNvSpPr>
            <a:spLocks noGrp="1"/>
          </p:cNvSpPr>
          <p:nvPr>
            <p:ph type="sldNum" sz="quarter" idx="5"/>
          </p:nvPr>
        </p:nvSpPr>
        <p:spPr/>
        <p:txBody>
          <a:bodyPr/>
          <a:lstStyle/>
          <a:p>
            <a:fld id="{8A2A93B1-1D63-5C4E-8D8C-4DA363CB1BCB}" type="slidenum">
              <a:rPr lang="en-US" smtClean="0"/>
              <a:t>18</a:t>
            </a:fld>
            <a:endParaRPr lang="en-US"/>
          </a:p>
        </p:txBody>
      </p:sp>
    </p:spTree>
    <p:extLst>
      <p:ext uri="{BB962C8B-B14F-4D97-AF65-F5344CB8AC3E}">
        <p14:creationId xmlns:p14="http://schemas.microsoft.com/office/powerpoint/2010/main" val="420694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Dottie’s husband (played by Bill Pullman) arrives on leave and she decides to go home before the World Series to return to her life as a wife and raise a family</a:t>
            </a:r>
          </a:p>
        </p:txBody>
      </p:sp>
      <p:sp>
        <p:nvSpPr>
          <p:cNvPr id="4" name="Slide Number Placeholder 3"/>
          <p:cNvSpPr>
            <a:spLocks noGrp="1"/>
          </p:cNvSpPr>
          <p:nvPr>
            <p:ph type="sldNum" sz="quarter" idx="5"/>
          </p:nvPr>
        </p:nvSpPr>
        <p:spPr/>
        <p:txBody>
          <a:bodyPr/>
          <a:lstStyle/>
          <a:p>
            <a:fld id="{8A2A93B1-1D63-5C4E-8D8C-4DA363CB1BCB}" type="slidenum">
              <a:rPr lang="en-US" smtClean="0"/>
              <a:t>19</a:t>
            </a:fld>
            <a:endParaRPr lang="en-US"/>
          </a:p>
        </p:txBody>
      </p:sp>
    </p:spTree>
    <p:extLst>
      <p:ext uri="{BB962C8B-B14F-4D97-AF65-F5344CB8AC3E}">
        <p14:creationId xmlns:p14="http://schemas.microsoft.com/office/powerpoint/2010/main" val="252033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Doors of no return: The Wizard of Oz– PP1: Dorothy enters Oz, PP3: Dorothy enters the Wicked Witch of the West’s tower</a:t>
            </a:r>
          </a:p>
          <a:p>
            <a:r>
              <a:rPr lang="en-US" dirty="0"/>
              <a:t>Death &amp; Rebirth: The Lion King: PP1: Following Mufasa’s death, Simba flees and lets his family think he died in a stampede; PP3: Simba returns to the </a:t>
            </a:r>
            <a:r>
              <a:rPr lang="en-US" dirty="0" err="1"/>
              <a:t>Pridelands</a:t>
            </a:r>
            <a:r>
              <a:rPr lang="en-US" dirty="0"/>
              <a:t> to avenge his father’s death, now a fully grown male lion, and his family thinks he’s returned from the dead</a:t>
            </a:r>
          </a:p>
          <a:p>
            <a:r>
              <a:rPr lang="en-US" dirty="0"/>
              <a:t>Lie vs. Truth: </a:t>
            </a:r>
          </a:p>
          <a:p>
            <a:r>
              <a:rPr lang="en-US" dirty="0"/>
              <a:t>Want vs. Need: Just about any romcom</a:t>
            </a:r>
          </a:p>
        </p:txBody>
      </p:sp>
      <p:sp>
        <p:nvSpPr>
          <p:cNvPr id="4" name="Slide Number Placeholder 3"/>
          <p:cNvSpPr>
            <a:spLocks noGrp="1"/>
          </p:cNvSpPr>
          <p:nvPr>
            <p:ph type="sldNum" sz="quarter" idx="5"/>
          </p:nvPr>
        </p:nvSpPr>
        <p:spPr/>
        <p:txBody>
          <a:bodyPr/>
          <a:lstStyle/>
          <a:p>
            <a:fld id="{8A2A93B1-1D63-5C4E-8D8C-4DA363CB1BCB}" type="slidenum">
              <a:rPr lang="en-US" smtClean="0"/>
              <a:t>20</a:t>
            </a:fld>
            <a:endParaRPr lang="en-US"/>
          </a:p>
        </p:txBody>
      </p:sp>
    </p:spTree>
    <p:extLst>
      <p:ext uri="{BB962C8B-B14F-4D97-AF65-F5344CB8AC3E}">
        <p14:creationId xmlns:p14="http://schemas.microsoft.com/office/powerpoint/2010/main" val="244575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2A93B1-1D63-5C4E-8D8C-4DA363CB1BCB}" type="slidenum">
              <a:rPr lang="en-US" smtClean="0"/>
              <a:t>21</a:t>
            </a:fld>
            <a:endParaRPr lang="en-US"/>
          </a:p>
        </p:txBody>
      </p:sp>
    </p:spTree>
    <p:extLst>
      <p:ext uri="{BB962C8B-B14F-4D97-AF65-F5344CB8AC3E}">
        <p14:creationId xmlns:p14="http://schemas.microsoft.com/office/powerpoint/2010/main" val="3364706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Bookends: in SHADOW &amp; BONE, II= Alina </a:t>
            </a:r>
            <a:r>
              <a:rPr lang="en-US" dirty="0" err="1"/>
              <a:t>Starkov</a:t>
            </a:r>
            <a:r>
              <a:rPr lang="en-US" dirty="0"/>
              <a:t> and Mal are attacked by </a:t>
            </a:r>
            <a:r>
              <a:rPr lang="en-US" dirty="0" err="1"/>
              <a:t>Volcra</a:t>
            </a:r>
            <a:r>
              <a:rPr lang="en-US" dirty="0"/>
              <a:t> as they pass through the Fold; Climax = as the Darkling harnesses Alina’s newfound power to use the </a:t>
            </a:r>
            <a:r>
              <a:rPr lang="en-US" dirty="0" err="1"/>
              <a:t>Volcra</a:t>
            </a:r>
            <a:r>
              <a:rPr lang="en-US" dirty="0"/>
              <a:t> to kill his own people, Alina finds her inner strength to fight back and escapes from him with Mal</a:t>
            </a:r>
          </a:p>
          <a:p>
            <a:r>
              <a:rPr lang="en-US" dirty="0"/>
              <a:t>Q&amp;A: Any mystery novel asks Whodunit? Romances ask will they or won’t they? When Harry Met Sally: Can men and women ever just be friends? In this case, no.</a:t>
            </a:r>
          </a:p>
          <a:p>
            <a:r>
              <a:rPr lang="en-US" dirty="0"/>
              <a:t>Beginning &amp; End: In THE LITTLE RASCALS, II=Alfalfa accidentally burns down the clubhouse because he was hosting a romantical date with a GIRL, and Climax= the boys win the race money and can rebuild their clubhouse because a GIRL saved them</a:t>
            </a:r>
          </a:p>
        </p:txBody>
      </p:sp>
      <p:sp>
        <p:nvSpPr>
          <p:cNvPr id="4" name="Slide Number Placeholder 3"/>
          <p:cNvSpPr>
            <a:spLocks noGrp="1"/>
          </p:cNvSpPr>
          <p:nvPr>
            <p:ph type="sldNum" sz="quarter" idx="5"/>
          </p:nvPr>
        </p:nvSpPr>
        <p:spPr/>
        <p:txBody>
          <a:bodyPr/>
          <a:lstStyle/>
          <a:p>
            <a:fld id="{8A2A93B1-1D63-5C4E-8D8C-4DA363CB1BCB}" type="slidenum">
              <a:rPr lang="en-US" smtClean="0"/>
              <a:t>22</a:t>
            </a:fld>
            <a:endParaRPr lang="en-US"/>
          </a:p>
        </p:txBody>
      </p:sp>
    </p:spTree>
    <p:extLst>
      <p:ext uri="{BB962C8B-B14F-4D97-AF65-F5344CB8AC3E}">
        <p14:creationId xmlns:p14="http://schemas.microsoft.com/office/powerpoint/2010/main" val="96060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vs. New: The School for Good and Evil by Soman </a:t>
            </a:r>
            <a:r>
              <a:rPr lang="en-US" dirty="0" err="1"/>
              <a:t>Chainani</a:t>
            </a:r>
            <a:r>
              <a:rPr lang="en-US" dirty="0"/>
              <a:t>– Normal is a world where Agatha lives next to a cemetery and everyone assumes she’s evil, and Sophie is the golden girl and everyone assumes she’s meant to be a princess; the New world is one in which it’s actually the reverse, but they’re back in their home village, learning to embrace their new roles, working together to find balance</a:t>
            </a:r>
          </a:p>
          <a:p>
            <a:r>
              <a:rPr lang="en-US" dirty="0"/>
              <a:t>Character beginning vs. Character end: Shadow &amp; Bone: Alina begins wanting to hide away with Mal; She ends being in hiding with Mal, but this time they’re running from the Darkling</a:t>
            </a:r>
          </a:p>
          <a:p>
            <a:r>
              <a:rPr lang="en-US" dirty="0"/>
              <a:t>Ending vs. Beginning: The Sandlot: This book starts with Smalls leaving behind a life of indoor fun with erector sets as he moves to L.A., and ends with him beginning a new life with his friends, playing baseball until they all eventually move away</a:t>
            </a:r>
          </a:p>
        </p:txBody>
      </p:sp>
      <p:sp>
        <p:nvSpPr>
          <p:cNvPr id="4" name="Slide Number Placeholder 3"/>
          <p:cNvSpPr>
            <a:spLocks noGrp="1"/>
          </p:cNvSpPr>
          <p:nvPr>
            <p:ph type="sldNum" sz="quarter" idx="5"/>
          </p:nvPr>
        </p:nvSpPr>
        <p:spPr/>
        <p:txBody>
          <a:bodyPr/>
          <a:lstStyle/>
          <a:p>
            <a:fld id="{8A2A93B1-1D63-5C4E-8D8C-4DA363CB1BCB}" type="slidenum">
              <a:rPr lang="en-US" smtClean="0"/>
              <a:t>23</a:t>
            </a:fld>
            <a:endParaRPr lang="en-US"/>
          </a:p>
        </p:txBody>
      </p:sp>
    </p:spTree>
    <p:extLst>
      <p:ext uri="{BB962C8B-B14F-4D97-AF65-F5344CB8AC3E}">
        <p14:creationId xmlns:p14="http://schemas.microsoft.com/office/powerpoint/2010/main" val="38617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vs. New: The School for Good and Evil by Soman </a:t>
            </a:r>
            <a:r>
              <a:rPr lang="en-US" dirty="0" err="1"/>
              <a:t>Chainani</a:t>
            </a:r>
            <a:r>
              <a:rPr lang="en-US" dirty="0"/>
              <a:t>– Normal is a world where Agatha lives next to a cemetery and everyone assumes she’s evil, and Sophie is the golden girl and everyone assumes she’s meant to be a princess; the New world is one in which it’s actually the reverse, but they’re back in their home village, learning to embrace their new roles, working together to find balance</a:t>
            </a:r>
          </a:p>
          <a:p>
            <a:r>
              <a:rPr lang="en-US" dirty="0"/>
              <a:t>Character beginning vs. Character end: Shadow &amp; Bone: Alina begins wanting to hide away with Mal; She ends being in hiding with Mal, but this time they’re running from the Darkling</a:t>
            </a:r>
          </a:p>
          <a:p>
            <a:r>
              <a:rPr lang="en-US" dirty="0"/>
              <a:t>Ending vs. Beginning: The Sandlot: This book starts with Smalls leaving behind a life of indoor fun with erector sets as he moves to L.A., and ends with him beginning a new life with his friends, playing baseball until they all eventually move away</a:t>
            </a:r>
          </a:p>
        </p:txBody>
      </p:sp>
      <p:sp>
        <p:nvSpPr>
          <p:cNvPr id="4" name="Slide Number Placeholder 3"/>
          <p:cNvSpPr>
            <a:spLocks noGrp="1"/>
          </p:cNvSpPr>
          <p:nvPr>
            <p:ph type="sldNum" sz="quarter" idx="5"/>
          </p:nvPr>
        </p:nvSpPr>
        <p:spPr/>
        <p:txBody>
          <a:bodyPr/>
          <a:lstStyle/>
          <a:p>
            <a:fld id="{8A2A93B1-1D63-5C4E-8D8C-4DA363CB1BCB}" type="slidenum">
              <a:rPr lang="en-US" smtClean="0"/>
              <a:t>24</a:t>
            </a:fld>
            <a:endParaRPr lang="en-US"/>
          </a:p>
        </p:txBody>
      </p:sp>
    </p:spTree>
    <p:extLst>
      <p:ext uri="{BB962C8B-B14F-4D97-AF65-F5344CB8AC3E}">
        <p14:creationId xmlns:p14="http://schemas.microsoft.com/office/powerpoint/2010/main" val="33503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favorite framework, so this is what I’ll be using </a:t>
            </a:r>
          </a:p>
        </p:txBody>
      </p:sp>
      <p:sp>
        <p:nvSpPr>
          <p:cNvPr id="4" name="Slide Number Placeholder 3"/>
          <p:cNvSpPr>
            <a:spLocks noGrp="1"/>
          </p:cNvSpPr>
          <p:nvPr>
            <p:ph type="sldNum" sz="quarter" idx="5"/>
          </p:nvPr>
        </p:nvSpPr>
        <p:spPr/>
        <p:txBody>
          <a:bodyPr/>
          <a:lstStyle/>
          <a:p>
            <a:fld id="{8A2A93B1-1D63-5C4E-8D8C-4DA363CB1BCB}" type="slidenum">
              <a:rPr lang="en-US" smtClean="0"/>
              <a:t>5</a:t>
            </a:fld>
            <a:endParaRPr lang="en-US"/>
          </a:p>
        </p:txBody>
      </p:sp>
    </p:spTree>
    <p:extLst>
      <p:ext uri="{BB962C8B-B14F-4D97-AF65-F5344CB8AC3E}">
        <p14:creationId xmlns:p14="http://schemas.microsoft.com/office/powerpoint/2010/main" val="320954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through what each of these major plot points looks like in Suzanne Collins’s THE HUNGER GAMES</a:t>
            </a:r>
          </a:p>
        </p:txBody>
      </p:sp>
      <p:sp>
        <p:nvSpPr>
          <p:cNvPr id="4" name="Slide Number Placeholder 3"/>
          <p:cNvSpPr>
            <a:spLocks noGrp="1"/>
          </p:cNvSpPr>
          <p:nvPr>
            <p:ph type="sldNum" sz="quarter" idx="5"/>
          </p:nvPr>
        </p:nvSpPr>
        <p:spPr/>
        <p:txBody>
          <a:bodyPr/>
          <a:lstStyle/>
          <a:p>
            <a:fld id="{8A2A93B1-1D63-5C4E-8D8C-4DA363CB1BCB}" type="slidenum">
              <a:rPr lang="en-US" smtClean="0"/>
              <a:t>25</a:t>
            </a:fld>
            <a:endParaRPr lang="en-US"/>
          </a:p>
        </p:txBody>
      </p:sp>
    </p:spTree>
    <p:extLst>
      <p:ext uri="{BB962C8B-B14F-4D97-AF65-F5344CB8AC3E}">
        <p14:creationId xmlns:p14="http://schemas.microsoft.com/office/powerpoint/2010/main" val="3456644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2A93B1-1D63-5C4E-8D8C-4DA363CB1BCB}" type="slidenum">
              <a:rPr lang="en-US" smtClean="0"/>
              <a:t>26</a:t>
            </a:fld>
            <a:endParaRPr lang="en-US"/>
          </a:p>
        </p:txBody>
      </p:sp>
    </p:spTree>
    <p:extLst>
      <p:ext uri="{BB962C8B-B14F-4D97-AF65-F5344CB8AC3E}">
        <p14:creationId xmlns:p14="http://schemas.microsoft.com/office/powerpoint/2010/main" val="15245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worksheet with W on it</a:t>
            </a:r>
          </a:p>
          <a:p>
            <a:r>
              <a:rPr lang="en-US" dirty="0"/>
              <a:t>Encourage them to think about their projects </a:t>
            </a:r>
          </a:p>
        </p:txBody>
      </p:sp>
      <p:sp>
        <p:nvSpPr>
          <p:cNvPr id="4" name="Slide Number Placeholder 3"/>
          <p:cNvSpPr>
            <a:spLocks noGrp="1"/>
          </p:cNvSpPr>
          <p:nvPr>
            <p:ph type="sldNum" sz="quarter" idx="5"/>
          </p:nvPr>
        </p:nvSpPr>
        <p:spPr/>
        <p:txBody>
          <a:bodyPr/>
          <a:lstStyle/>
          <a:p>
            <a:fld id="{8A2A93B1-1D63-5C4E-8D8C-4DA363CB1BCB}" type="slidenum">
              <a:rPr lang="en-US" smtClean="0"/>
              <a:t>27</a:t>
            </a:fld>
            <a:endParaRPr lang="en-US"/>
          </a:p>
        </p:txBody>
      </p:sp>
    </p:spTree>
    <p:extLst>
      <p:ext uri="{BB962C8B-B14F-4D97-AF65-F5344CB8AC3E}">
        <p14:creationId xmlns:p14="http://schemas.microsoft.com/office/powerpoint/2010/main" val="345163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2A93B1-1D63-5C4E-8D8C-4DA363CB1BCB}" type="slidenum">
              <a:rPr lang="en-US" smtClean="0"/>
              <a:t>28</a:t>
            </a:fld>
            <a:endParaRPr lang="en-US"/>
          </a:p>
        </p:txBody>
      </p:sp>
    </p:spTree>
    <p:extLst>
      <p:ext uri="{BB962C8B-B14F-4D97-AF65-F5344CB8AC3E}">
        <p14:creationId xmlns:p14="http://schemas.microsoft.com/office/powerpoint/2010/main" val="141968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define each of the major plot points, and then we’ll talk through an example</a:t>
            </a:r>
          </a:p>
        </p:txBody>
      </p:sp>
      <p:sp>
        <p:nvSpPr>
          <p:cNvPr id="4" name="Slide Number Placeholder 3"/>
          <p:cNvSpPr>
            <a:spLocks noGrp="1"/>
          </p:cNvSpPr>
          <p:nvPr>
            <p:ph type="sldNum" sz="quarter" idx="5"/>
          </p:nvPr>
        </p:nvSpPr>
        <p:spPr/>
        <p:txBody>
          <a:bodyPr/>
          <a:lstStyle/>
          <a:p>
            <a:fld id="{8A2A93B1-1D63-5C4E-8D8C-4DA363CB1BCB}" type="slidenum">
              <a:rPr lang="en-US" smtClean="0"/>
              <a:t>6</a:t>
            </a:fld>
            <a:endParaRPr lang="en-US"/>
          </a:p>
        </p:txBody>
      </p:sp>
    </p:spTree>
    <p:extLst>
      <p:ext uri="{BB962C8B-B14F-4D97-AF65-F5344CB8AC3E}">
        <p14:creationId xmlns:p14="http://schemas.microsoft.com/office/powerpoint/2010/main" val="326099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vs. New: The School for Good and Evil by Soman </a:t>
            </a:r>
            <a:r>
              <a:rPr lang="en-US" dirty="0" err="1"/>
              <a:t>Chainani</a:t>
            </a:r>
            <a:r>
              <a:rPr lang="en-US" dirty="0"/>
              <a:t>– Normal is a world where Agatha lives next to a cemetery and everyone assumes she’s evil, and Sophie is the golden girl and everyone assumes she’s meant to be a princess; the New world is one in which it’s actually the reverse, but they’re back in their home village, learning to embrace their new roles, working together to find balance</a:t>
            </a:r>
          </a:p>
          <a:p>
            <a:r>
              <a:rPr lang="en-US" dirty="0"/>
              <a:t>Character beginning vs. Character end: Shadow &amp; Bone: Alina begins wanting to hide away with Mal; She ends being in hiding with Mal, but this time they’re running from the Darkling</a:t>
            </a:r>
          </a:p>
          <a:p>
            <a:r>
              <a:rPr lang="en-US" dirty="0"/>
              <a:t>Ending vs. Beginning: The Sandlot: This book starts with Smalls leaving behind a life of indoor fun with erector sets as he moves to L.A., and ends with him beginning a new life with his friends, playing baseball until they all eventually move away</a:t>
            </a:r>
          </a:p>
        </p:txBody>
      </p:sp>
      <p:sp>
        <p:nvSpPr>
          <p:cNvPr id="4" name="Slide Number Placeholder 3"/>
          <p:cNvSpPr>
            <a:spLocks noGrp="1"/>
          </p:cNvSpPr>
          <p:nvPr>
            <p:ph type="sldNum" sz="quarter" idx="5"/>
          </p:nvPr>
        </p:nvSpPr>
        <p:spPr/>
        <p:txBody>
          <a:bodyPr/>
          <a:lstStyle/>
          <a:p>
            <a:fld id="{8A2A93B1-1D63-5C4E-8D8C-4DA363CB1BCB}" type="slidenum">
              <a:rPr lang="en-US" smtClean="0"/>
              <a:t>8</a:t>
            </a:fld>
            <a:endParaRPr lang="en-US"/>
          </a:p>
        </p:txBody>
      </p:sp>
    </p:spTree>
    <p:extLst>
      <p:ext uri="{BB962C8B-B14F-4D97-AF65-F5344CB8AC3E}">
        <p14:creationId xmlns:p14="http://schemas.microsoft.com/office/powerpoint/2010/main" val="232797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2A93B1-1D63-5C4E-8D8C-4DA363CB1BCB}" type="slidenum">
              <a:rPr lang="en-US" smtClean="0"/>
              <a:t>9</a:t>
            </a:fld>
            <a:endParaRPr lang="en-US"/>
          </a:p>
        </p:txBody>
      </p:sp>
    </p:spTree>
    <p:extLst>
      <p:ext uri="{BB962C8B-B14F-4D97-AF65-F5344CB8AC3E}">
        <p14:creationId xmlns:p14="http://schemas.microsoft.com/office/powerpoint/2010/main" val="9554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Bookends: in SHADOW &amp; BONE, II= Alina </a:t>
            </a:r>
            <a:r>
              <a:rPr lang="en-US" dirty="0" err="1"/>
              <a:t>Starkov</a:t>
            </a:r>
            <a:r>
              <a:rPr lang="en-US" dirty="0"/>
              <a:t> and Mal are attacked by </a:t>
            </a:r>
            <a:r>
              <a:rPr lang="en-US" dirty="0" err="1"/>
              <a:t>Volcra</a:t>
            </a:r>
            <a:r>
              <a:rPr lang="en-US" dirty="0"/>
              <a:t> as they pass through the Fold; Climax = as the Darkling harnesses Alina’s newfound power to use the </a:t>
            </a:r>
            <a:r>
              <a:rPr lang="en-US" dirty="0" err="1"/>
              <a:t>Volcra</a:t>
            </a:r>
            <a:r>
              <a:rPr lang="en-US" dirty="0"/>
              <a:t> to kill his own people, Alina finds her inner strength to fight back and escapes from him with Mal</a:t>
            </a:r>
          </a:p>
          <a:p>
            <a:r>
              <a:rPr lang="en-US" dirty="0"/>
              <a:t>Q&amp;A: Any mystery novel asks Whodunit? Romances ask will they or won’t they? When Harry Met Sally: Can men and women ever just be friends? In this case, no.</a:t>
            </a:r>
          </a:p>
          <a:p>
            <a:r>
              <a:rPr lang="en-US" dirty="0"/>
              <a:t>Beginning &amp; End: In THE LITTLE RASCALS, II=Alfalfa accidentally burns down the clubhouse because he was hosting a romantical date with a GIRL, and Climax= the boys win the race money and can rebuild their clubhouse because a GIRL saved them</a:t>
            </a:r>
          </a:p>
        </p:txBody>
      </p:sp>
      <p:sp>
        <p:nvSpPr>
          <p:cNvPr id="4" name="Slide Number Placeholder 3"/>
          <p:cNvSpPr>
            <a:spLocks noGrp="1"/>
          </p:cNvSpPr>
          <p:nvPr>
            <p:ph type="sldNum" sz="quarter" idx="5"/>
          </p:nvPr>
        </p:nvSpPr>
        <p:spPr/>
        <p:txBody>
          <a:bodyPr/>
          <a:lstStyle/>
          <a:p>
            <a:fld id="{8A2A93B1-1D63-5C4E-8D8C-4DA363CB1BCB}" type="slidenum">
              <a:rPr lang="en-US" smtClean="0"/>
              <a:t>10</a:t>
            </a:fld>
            <a:endParaRPr lang="en-US"/>
          </a:p>
        </p:txBody>
      </p:sp>
    </p:spTree>
    <p:extLst>
      <p:ext uri="{BB962C8B-B14F-4D97-AF65-F5344CB8AC3E}">
        <p14:creationId xmlns:p14="http://schemas.microsoft.com/office/powerpoint/2010/main" val="2780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Doors of no return: The Wizard of Oz– PP1: Dorothy enters Oz, PP3: Dorothy enters the Wicked Witch of the West’s tower</a:t>
            </a:r>
          </a:p>
          <a:p>
            <a:r>
              <a:rPr lang="en-US" dirty="0"/>
              <a:t>Death &amp; Rebirth: The Lion King: PP1: Following Mufasa’s death, Simba flees and lets his family think he died in a stampede; PP3: Simba returns to the </a:t>
            </a:r>
            <a:r>
              <a:rPr lang="en-US" dirty="0" err="1"/>
              <a:t>Pridelands</a:t>
            </a:r>
            <a:r>
              <a:rPr lang="en-US" dirty="0"/>
              <a:t> to avenge his father’s death, now a fully grown male lion, and his family thinks he’s returned from the dead</a:t>
            </a:r>
          </a:p>
          <a:p>
            <a:r>
              <a:rPr lang="en-US" dirty="0"/>
              <a:t>Lie vs. Truth: </a:t>
            </a:r>
          </a:p>
          <a:p>
            <a:r>
              <a:rPr lang="en-US" dirty="0"/>
              <a:t>Want vs. Need: Just about any romcom</a:t>
            </a:r>
          </a:p>
        </p:txBody>
      </p:sp>
      <p:sp>
        <p:nvSpPr>
          <p:cNvPr id="4" name="Slide Number Placeholder 3"/>
          <p:cNvSpPr>
            <a:spLocks noGrp="1"/>
          </p:cNvSpPr>
          <p:nvPr>
            <p:ph type="sldNum" sz="quarter" idx="5"/>
          </p:nvPr>
        </p:nvSpPr>
        <p:spPr/>
        <p:txBody>
          <a:bodyPr/>
          <a:lstStyle/>
          <a:p>
            <a:fld id="{8A2A93B1-1D63-5C4E-8D8C-4DA363CB1BCB}" type="slidenum">
              <a:rPr lang="en-US" smtClean="0"/>
              <a:t>12</a:t>
            </a:fld>
            <a:endParaRPr lang="en-US"/>
          </a:p>
        </p:txBody>
      </p:sp>
    </p:spTree>
    <p:extLst>
      <p:ext uri="{BB962C8B-B14F-4D97-AF65-F5344CB8AC3E}">
        <p14:creationId xmlns:p14="http://schemas.microsoft.com/office/powerpoint/2010/main" val="208626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2A93B1-1D63-5C4E-8D8C-4DA363CB1BCB}" type="slidenum">
              <a:rPr lang="en-US" smtClean="0"/>
              <a:t>13</a:t>
            </a:fld>
            <a:endParaRPr lang="en-US"/>
          </a:p>
        </p:txBody>
      </p:sp>
    </p:spTree>
    <p:extLst>
      <p:ext uri="{BB962C8B-B14F-4D97-AF65-F5344CB8AC3E}">
        <p14:creationId xmlns:p14="http://schemas.microsoft.com/office/powerpoint/2010/main" val="137493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Clues: Inside out—Justice for Bing Bong</a:t>
            </a:r>
          </a:p>
          <a:p>
            <a:r>
              <a:rPr lang="en-US" dirty="0"/>
              <a:t>Foreshadow: The Little Rascals: Pinch 1—Alfalfa’s love/hate letter goes over poorly with Darla, foreshadowing Alfalfa’s need to abandon his task of watching the Blur to rectify things with her. Pinch 2– Alfalfa is distracted by his disastrous singing performance to Darla and the Blur is stolen, which foreshadows a blow up between Alfalfa and </a:t>
            </a:r>
            <a:r>
              <a:rPr lang="en-US" dirty="0" err="1"/>
              <a:t>Spanky</a:t>
            </a:r>
            <a:endParaRPr lang="en-US" dirty="0"/>
          </a:p>
          <a:p>
            <a:r>
              <a:rPr lang="en-US" dirty="0"/>
              <a:t>Stakes: </a:t>
            </a:r>
          </a:p>
          <a:p>
            <a:r>
              <a:rPr lang="en-US" dirty="0"/>
              <a:t>Antagonist: </a:t>
            </a:r>
          </a:p>
        </p:txBody>
      </p:sp>
      <p:sp>
        <p:nvSpPr>
          <p:cNvPr id="4" name="Slide Number Placeholder 3"/>
          <p:cNvSpPr>
            <a:spLocks noGrp="1"/>
          </p:cNvSpPr>
          <p:nvPr>
            <p:ph type="sldNum" sz="quarter" idx="5"/>
          </p:nvPr>
        </p:nvSpPr>
        <p:spPr/>
        <p:txBody>
          <a:bodyPr/>
          <a:lstStyle/>
          <a:p>
            <a:fld id="{8A2A93B1-1D63-5C4E-8D8C-4DA363CB1BCB}" type="slidenum">
              <a:rPr lang="en-US" smtClean="0"/>
              <a:t>14</a:t>
            </a:fld>
            <a:endParaRPr lang="en-US"/>
          </a:p>
        </p:txBody>
      </p:sp>
    </p:spTree>
    <p:extLst>
      <p:ext uri="{BB962C8B-B14F-4D97-AF65-F5344CB8AC3E}">
        <p14:creationId xmlns:p14="http://schemas.microsoft.com/office/powerpoint/2010/main" val="3389599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98527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EA8CF-CBBE-5544-B9BC-274110FED816}"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184794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257464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394138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202257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DEA8CF-CBBE-5544-B9BC-274110FED816}" type="datetimeFigureOut">
              <a:rPr lang="en-US" smtClean="0"/>
              <a:t>10/25/23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45647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DEA8CF-CBBE-5544-B9BC-274110FED816}" type="datetimeFigureOut">
              <a:rPr lang="en-US" smtClean="0"/>
              <a:t>10/25/23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516069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393173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27142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51065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EA8CF-CBBE-5544-B9BC-274110FED816}" type="datetimeFigureOut">
              <a:rPr lang="en-US" smtClean="0"/>
              <a:t>10/25/23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25975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DEA8CF-CBBE-5544-B9BC-274110FED816}"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241441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DEA8CF-CBBE-5544-B9BC-274110FED816}" type="datetimeFigureOut">
              <a:rPr lang="en-US" smtClean="0"/>
              <a:t>10/25/23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146608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EA8CF-CBBE-5544-B9BC-274110FED816}" type="datetimeFigureOut">
              <a:rPr lang="en-US" smtClean="0"/>
              <a:t>10/25/23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362971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EA8CF-CBBE-5544-B9BC-274110FED816}" type="datetimeFigureOut">
              <a:rPr lang="en-US" smtClean="0"/>
              <a:t>10/25/23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250646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EA8CF-CBBE-5544-B9BC-274110FED816}"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212721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EA8CF-CBBE-5544-B9BC-274110FED816}" type="datetimeFigureOut">
              <a:rPr lang="en-US" smtClean="0"/>
              <a:t>10/25/23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2B1671B-59B9-AF41-99D9-D3DFA2893B47}" type="slidenum">
              <a:rPr lang="en-US" smtClean="0"/>
              <a:t>‹#›</a:t>
            </a:fld>
            <a:endParaRPr lang="en-US"/>
          </a:p>
        </p:txBody>
      </p:sp>
    </p:spTree>
    <p:extLst>
      <p:ext uri="{BB962C8B-B14F-4D97-AF65-F5344CB8AC3E}">
        <p14:creationId xmlns:p14="http://schemas.microsoft.com/office/powerpoint/2010/main" val="42148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9DEA8CF-CBBE-5544-B9BC-274110FED816}" type="datetimeFigureOut">
              <a:rPr lang="en-US" smtClean="0"/>
              <a:t>10/25/23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2B1671B-59B9-AF41-99D9-D3DFA2893B47}" type="slidenum">
              <a:rPr lang="en-US" smtClean="0"/>
              <a:t>‹#›</a:t>
            </a:fld>
            <a:endParaRPr lang="en-US"/>
          </a:p>
        </p:txBody>
      </p:sp>
    </p:spTree>
    <p:extLst>
      <p:ext uri="{BB962C8B-B14F-4D97-AF65-F5344CB8AC3E}">
        <p14:creationId xmlns:p14="http://schemas.microsoft.com/office/powerpoint/2010/main" val="3536894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blog.reedsy.com/guide/story-structure/#2__the_hero_s_journe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9A88-2F0D-CA4F-A46E-4A297FC16CF9}"/>
              </a:ext>
            </a:extLst>
          </p:cNvPr>
          <p:cNvSpPr>
            <a:spLocks noGrp="1"/>
          </p:cNvSpPr>
          <p:nvPr>
            <p:ph type="ctrTitle"/>
          </p:nvPr>
        </p:nvSpPr>
        <p:spPr/>
        <p:txBody>
          <a:bodyPr>
            <a:normAutofit/>
          </a:bodyPr>
          <a:lstStyle/>
          <a:p>
            <a:r>
              <a:rPr lang="en-US" dirty="0"/>
              <a:t>Story Structure:</a:t>
            </a:r>
            <a:br>
              <a:rPr lang="en-US" dirty="0"/>
            </a:br>
            <a:r>
              <a:rPr lang="en-US" sz="3200" dirty="0"/>
              <a:t>How to Plot Your Story Roadmap</a:t>
            </a:r>
            <a:endParaRPr lang="en-US" dirty="0"/>
          </a:p>
        </p:txBody>
      </p:sp>
      <p:sp>
        <p:nvSpPr>
          <p:cNvPr id="3" name="Subtitle 2">
            <a:extLst>
              <a:ext uri="{FF2B5EF4-FFF2-40B4-BE49-F238E27FC236}">
                <a16:creationId xmlns:a16="http://schemas.microsoft.com/office/drawing/2014/main" id="{A231F345-EA09-D045-8EC0-99270CB64771}"/>
              </a:ext>
            </a:extLst>
          </p:cNvPr>
          <p:cNvSpPr>
            <a:spLocks noGrp="1"/>
          </p:cNvSpPr>
          <p:nvPr>
            <p:ph type="subTitle" idx="1"/>
          </p:nvPr>
        </p:nvSpPr>
        <p:spPr/>
        <p:txBody>
          <a:bodyPr/>
          <a:lstStyle/>
          <a:p>
            <a:r>
              <a:rPr lang="en-US" dirty="0"/>
              <a:t>Erin Riha</a:t>
            </a:r>
          </a:p>
        </p:txBody>
      </p:sp>
    </p:spTree>
    <p:extLst>
      <p:ext uri="{BB962C8B-B14F-4D97-AF65-F5344CB8AC3E}">
        <p14:creationId xmlns:p14="http://schemas.microsoft.com/office/powerpoint/2010/main" val="204268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2BC-90D9-8C42-A7E4-90BC103A32EF}"/>
              </a:ext>
            </a:extLst>
          </p:cNvPr>
          <p:cNvSpPr>
            <a:spLocks noGrp="1"/>
          </p:cNvSpPr>
          <p:nvPr>
            <p:ph type="title"/>
          </p:nvPr>
        </p:nvSpPr>
        <p:spPr/>
        <p:txBody>
          <a:bodyPr/>
          <a:lstStyle/>
          <a:p>
            <a:r>
              <a:rPr lang="en-US" dirty="0"/>
              <a:t>Inciting Incident</a:t>
            </a:r>
          </a:p>
        </p:txBody>
      </p:sp>
      <p:sp>
        <p:nvSpPr>
          <p:cNvPr id="3" name="Content Placeholder 2">
            <a:extLst>
              <a:ext uri="{FF2B5EF4-FFF2-40B4-BE49-F238E27FC236}">
                <a16:creationId xmlns:a16="http://schemas.microsoft.com/office/drawing/2014/main" id="{EB1F60F5-59D1-5A49-A18C-6EAC3B58DB02}"/>
              </a:ext>
            </a:extLst>
          </p:cNvPr>
          <p:cNvSpPr>
            <a:spLocks noGrp="1"/>
          </p:cNvSpPr>
          <p:nvPr>
            <p:ph idx="1"/>
          </p:nvPr>
        </p:nvSpPr>
        <p:spPr/>
        <p:txBody>
          <a:bodyPr>
            <a:normAutofit lnSpcReduction="10000"/>
          </a:bodyPr>
          <a:lstStyle/>
          <a:p>
            <a:r>
              <a:rPr lang="en-US" sz="3000" dirty="0"/>
              <a:t>Questions to ask:</a:t>
            </a:r>
          </a:p>
          <a:p>
            <a:pPr lvl="1"/>
            <a:r>
              <a:rPr lang="en-US" sz="2800" dirty="0"/>
              <a:t>Does your inciting incident signal the first glimpse of the antagonistic force?</a:t>
            </a:r>
          </a:p>
          <a:p>
            <a:pPr lvl="1"/>
            <a:r>
              <a:rPr lang="en-US" sz="2800" dirty="0"/>
              <a:t>Does your inciting incident serve as a question for the plot to answer?</a:t>
            </a:r>
            <a:endParaRPr lang="en-US" sz="2400" dirty="0"/>
          </a:p>
          <a:p>
            <a:pPr lvl="1"/>
            <a:r>
              <a:rPr lang="en-US" sz="2800" dirty="0"/>
              <a:t>Do your inciting incident signal the beginning of the main conflict?</a:t>
            </a:r>
            <a:endParaRPr lang="en-US" sz="2400" dirty="0"/>
          </a:p>
          <a:p>
            <a:pPr lvl="1"/>
            <a:endParaRPr lang="en-US" sz="2600" dirty="0"/>
          </a:p>
        </p:txBody>
      </p:sp>
    </p:spTree>
    <p:extLst>
      <p:ext uri="{BB962C8B-B14F-4D97-AF65-F5344CB8AC3E}">
        <p14:creationId xmlns:p14="http://schemas.microsoft.com/office/powerpoint/2010/main" val="58996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5F65-050B-2846-9DFF-F2C4748E1E7F}"/>
              </a:ext>
            </a:extLst>
          </p:cNvPr>
          <p:cNvSpPr>
            <a:spLocks noGrp="1"/>
          </p:cNvSpPr>
          <p:nvPr>
            <p:ph type="title"/>
          </p:nvPr>
        </p:nvSpPr>
        <p:spPr/>
        <p:txBody>
          <a:bodyPr/>
          <a:lstStyle/>
          <a:p>
            <a:r>
              <a:rPr lang="en-US" dirty="0"/>
              <a:t>Plot Point 1</a:t>
            </a:r>
          </a:p>
        </p:txBody>
      </p:sp>
      <p:sp>
        <p:nvSpPr>
          <p:cNvPr id="3" name="Content Placeholder 2">
            <a:extLst>
              <a:ext uri="{FF2B5EF4-FFF2-40B4-BE49-F238E27FC236}">
                <a16:creationId xmlns:a16="http://schemas.microsoft.com/office/drawing/2014/main" id="{A88DF065-6FEC-F542-860B-400B90CD2715}"/>
              </a:ext>
            </a:extLst>
          </p:cNvPr>
          <p:cNvSpPr>
            <a:spLocks noGrp="1"/>
          </p:cNvSpPr>
          <p:nvPr>
            <p:ph idx="1"/>
          </p:nvPr>
        </p:nvSpPr>
        <p:spPr/>
        <p:txBody>
          <a:bodyPr>
            <a:normAutofit fontScale="85000" lnSpcReduction="10000"/>
          </a:bodyPr>
          <a:lstStyle/>
          <a:p>
            <a:r>
              <a:rPr lang="en-US" sz="2800" dirty="0"/>
              <a:t>PP1: The point of no return</a:t>
            </a:r>
          </a:p>
          <a:p>
            <a:pPr lvl="1"/>
            <a:r>
              <a:rPr lang="en-US" sz="2600" dirty="0"/>
              <a:t>The MC makes an active choice in response to the inciting incident that propels them into the A plot of the story</a:t>
            </a:r>
          </a:p>
          <a:p>
            <a:r>
              <a:rPr lang="en-US" sz="2800" dirty="0"/>
              <a:t>Examples:</a:t>
            </a:r>
          </a:p>
          <a:p>
            <a:pPr lvl="1"/>
            <a:r>
              <a:rPr lang="en-US" sz="2600" dirty="0"/>
              <a:t>A League of Their Own: When Jimmy Dugan is useless, Dottie steps up and acts as the manager</a:t>
            </a:r>
          </a:p>
          <a:p>
            <a:pPr lvl="1"/>
            <a:r>
              <a:rPr lang="en-US" sz="2600" dirty="0"/>
              <a:t>The Lion King: After he kills Mufasa, Scar tells Simba he is to blame and tells him to run away and never return</a:t>
            </a:r>
          </a:p>
        </p:txBody>
      </p:sp>
    </p:spTree>
    <p:extLst>
      <p:ext uri="{BB962C8B-B14F-4D97-AF65-F5344CB8AC3E}">
        <p14:creationId xmlns:p14="http://schemas.microsoft.com/office/powerpoint/2010/main" val="246420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1AA2-00F8-204F-8D8D-E2F25EC59A97}"/>
              </a:ext>
            </a:extLst>
          </p:cNvPr>
          <p:cNvSpPr>
            <a:spLocks noGrp="1"/>
          </p:cNvSpPr>
          <p:nvPr>
            <p:ph type="title"/>
          </p:nvPr>
        </p:nvSpPr>
        <p:spPr/>
        <p:txBody>
          <a:bodyPr/>
          <a:lstStyle/>
          <a:p>
            <a:r>
              <a:rPr lang="en-US" dirty="0"/>
              <a:t>Plot Point 1</a:t>
            </a:r>
          </a:p>
        </p:txBody>
      </p:sp>
      <p:sp>
        <p:nvSpPr>
          <p:cNvPr id="3" name="Content Placeholder 2">
            <a:extLst>
              <a:ext uri="{FF2B5EF4-FFF2-40B4-BE49-F238E27FC236}">
                <a16:creationId xmlns:a16="http://schemas.microsoft.com/office/drawing/2014/main" id="{705F4075-455F-734D-808D-498CBA4DC177}"/>
              </a:ext>
            </a:extLst>
          </p:cNvPr>
          <p:cNvSpPr>
            <a:spLocks noGrp="1"/>
          </p:cNvSpPr>
          <p:nvPr>
            <p:ph idx="1"/>
          </p:nvPr>
        </p:nvSpPr>
        <p:spPr/>
        <p:txBody>
          <a:bodyPr>
            <a:normAutofit fontScale="92500" lnSpcReduction="10000"/>
          </a:bodyPr>
          <a:lstStyle/>
          <a:p>
            <a:r>
              <a:rPr lang="en-US" sz="2800" dirty="0"/>
              <a:t>Questions to ask: </a:t>
            </a:r>
          </a:p>
          <a:p>
            <a:pPr lvl="1"/>
            <a:r>
              <a:rPr lang="en-US" sz="2600" dirty="0"/>
              <a:t>Does your PP1 create a door of no return that the MC chooses to go through?</a:t>
            </a:r>
          </a:p>
          <a:p>
            <a:pPr lvl="1"/>
            <a:r>
              <a:rPr lang="en-US" sz="2600" dirty="0"/>
              <a:t>Does your PP1 represent a symbolic death of an old “life,” and a symbolic rebirth of a new life?</a:t>
            </a:r>
            <a:endParaRPr lang="en-US" sz="2400" dirty="0"/>
          </a:p>
          <a:p>
            <a:pPr lvl="1"/>
            <a:r>
              <a:rPr lang="en-US" sz="2600" dirty="0"/>
              <a:t>Does your PP1 represent your MC going after the lie they believe? </a:t>
            </a:r>
          </a:p>
          <a:p>
            <a:pPr lvl="2"/>
            <a:r>
              <a:rPr lang="en-US" sz="2400" dirty="0"/>
              <a:t>In the alternative: MC chasing their want?</a:t>
            </a:r>
            <a:endParaRPr lang="en-US" sz="2200" dirty="0"/>
          </a:p>
          <a:p>
            <a:pPr lvl="1"/>
            <a:endParaRPr lang="en-US" sz="2600" dirty="0"/>
          </a:p>
        </p:txBody>
      </p:sp>
    </p:spTree>
    <p:extLst>
      <p:ext uri="{BB962C8B-B14F-4D97-AF65-F5344CB8AC3E}">
        <p14:creationId xmlns:p14="http://schemas.microsoft.com/office/powerpoint/2010/main" val="284455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1AA2-00F8-204F-8D8D-E2F25EC59A97}"/>
              </a:ext>
            </a:extLst>
          </p:cNvPr>
          <p:cNvSpPr>
            <a:spLocks noGrp="1"/>
          </p:cNvSpPr>
          <p:nvPr>
            <p:ph type="title"/>
          </p:nvPr>
        </p:nvSpPr>
        <p:spPr/>
        <p:txBody>
          <a:bodyPr/>
          <a:lstStyle/>
          <a:p>
            <a:r>
              <a:rPr lang="en-US" dirty="0"/>
              <a:t>Pinch Point 1</a:t>
            </a:r>
          </a:p>
        </p:txBody>
      </p:sp>
      <p:sp>
        <p:nvSpPr>
          <p:cNvPr id="3" name="Content Placeholder 2">
            <a:extLst>
              <a:ext uri="{FF2B5EF4-FFF2-40B4-BE49-F238E27FC236}">
                <a16:creationId xmlns:a16="http://schemas.microsoft.com/office/drawing/2014/main" id="{705F4075-455F-734D-808D-498CBA4DC177}"/>
              </a:ext>
            </a:extLst>
          </p:cNvPr>
          <p:cNvSpPr>
            <a:spLocks noGrp="1"/>
          </p:cNvSpPr>
          <p:nvPr>
            <p:ph idx="1"/>
          </p:nvPr>
        </p:nvSpPr>
        <p:spPr>
          <a:xfrm>
            <a:off x="1154954" y="2603499"/>
            <a:ext cx="8825659" cy="3729567"/>
          </a:xfrm>
        </p:spPr>
        <p:txBody>
          <a:bodyPr>
            <a:normAutofit fontScale="85000" lnSpcReduction="20000"/>
          </a:bodyPr>
          <a:lstStyle/>
          <a:p>
            <a:r>
              <a:rPr lang="en-US" sz="2800" dirty="0"/>
              <a:t>Your first pinch point set up the Midpoint </a:t>
            </a:r>
          </a:p>
          <a:p>
            <a:r>
              <a:rPr lang="en-US" sz="2800" dirty="0"/>
              <a:t>Pinch Points turn the plot in a way that emphasizes the antagonistic force’s ability to create obstacles</a:t>
            </a:r>
          </a:p>
          <a:p>
            <a:r>
              <a:rPr lang="en-US" sz="2800" dirty="0"/>
              <a:t>The MC will always interact with the antagonistic force in this pivotal scene.</a:t>
            </a:r>
          </a:p>
          <a:p>
            <a:r>
              <a:rPr lang="en-US" sz="2800" dirty="0"/>
              <a:t>Examples:</a:t>
            </a:r>
          </a:p>
          <a:p>
            <a:pPr lvl="1"/>
            <a:r>
              <a:rPr lang="en-US" sz="2600" dirty="0"/>
              <a:t>A League of Their Own: Dottie’s leadership inspires Jimmy Dugan to stand up and manage in his own right</a:t>
            </a:r>
          </a:p>
          <a:p>
            <a:pPr lvl="1"/>
            <a:r>
              <a:rPr lang="en-US" sz="2600" dirty="0"/>
              <a:t>The Lion King: Scar takes over, laying waste to the </a:t>
            </a:r>
            <a:r>
              <a:rPr lang="en-US" sz="2600" dirty="0" err="1"/>
              <a:t>Pridelands</a:t>
            </a:r>
            <a:endParaRPr lang="en-US" sz="2600" dirty="0"/>
          </a:p>
          <a:p>
            <a:pPr lvl="1"/>
            <a:endParaRPr lang="en-US" sz="2800" dirty="0"/>
          </a:p>
        </p:txBody>
      </p:sp>
    </p:spTree>
    <p:extLst>
      <p:ext uri="{BB962C8B-B14F-4D97-AF65-F5344CB8AC3E}">
        <p14:creationId xmlns:p14="http://schemas.microsoft.com/office/powerpoint/2010/main" val="104765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1AA2-00F8-204F-8D8D-E2F25EC59A97}"/>
              </a:ext>
            </a:extLst>
          </p:cNvPr>
          <p:cNvSpPr>
            <a:spLocks noGrp="1"/>
          </p:cNvSpPr>
          <p:nvPr>
            <p:ph type="title"/>
          </p:nvPr>
        </p:nvSpPr>
        <p:spPr/>
        <p:txBody>
          <a:bodyPr/>
          <a:lstStyle/>
          <a:p>
            <a:r>
              <a:rPr lang="en-US" dirty="0"/>
              <a:t>Pinch Point 1</a:t>
            </a:r>
          </a:p>
        </p:txBody>
      </p:sp>
      <p:sp>
        <p:nvSpPr>
          <p:cNvPr id="3" name="Content Placeholder 2">
            <a:extLst>
              <a:ext uri="{FF2B5EF4-FFF2-40B4-BE49-F238E27FC236}">
                <a16:creationId xmlns:a16="http://schemas.microsoft.com/office/drawing/2014/main" id="{705F4075-455F-734D-808D-498CBA4DC177}"/>
              </a:ext>
            </a:extLst>
          </p:cNvPr>
          <p:cNvSpPr>
            <a:spLocks noGrp="1"/>
          </p:cNvSpPr>
          <p:nvPr>
            <p:ph idx="1"/>
          </p:nvPr>
        </p:nvSpPr>
        <p:spPr/>
        <p:txBody>
          <a:bodyPr>
            <a:normAutofit fontScale="92500"/>
          </a:bodyPr>
          <a:lstStyle/>
          <a:p>
            <a:r>
              <a:rPr lang="en-US" sz="2800" dirty="0"/>
              <a:t>Questions to ask:</a:t>
            </a:r>
          </a:p>
          <a:p>
            <a:pPr lvl="1"/>
            <a:r>
              <a:rPr lang="en-US" sz="2600" dirty="0"/>
              <a:t>Do your 1</a:t>
            </a:r>
            <a:r>
              <a:rPr lang="en-US" sz="2600" baseline="30000" dirty="0"/>
              <a:t>st</a:t>
            </a:r>
            <a:r>
              <a:rPr lang="en-US" sz="2600" dirty="0"/>
              <a:t> pinch point set up plot or thematic clues?</a:t>
            </a:r>
          </a:p>
          <a:p>
            <a:pPr lvl="1"/>
            <a:r>
              <a:rPr lang="en-US" sz="2600" dirty="0"/>
              <a:t>Do your 1st pinch point foreshadow the Midpoint?</a:t>
            </a:r>
          </a:p>
          <a:p>
            <a:pPr lvl="1"/>
            <a:r>
              <a:rPr lang="en-US" sz="2600" dirty="0"/>
              <a:t>Do your 1</a:t>
            </a:r>
            <a:r>
              <a:rPr lang="en-US" sz="2600" baseline="30000" dirty="0"/>
              <a:t>st</a:t>
            </a:r>
            <a:r>
              <a:rPr lang="en-US" sz="2600" dirty="0"/>
              <a:t> pinch point emphasize the stakes?</a:t>
            </a:r>
          </a:p>
          <a:p>
            <a:pPr lvl="1"/>
            <a:r>
              <a:rPr lang="en-US" sz="2600" dirty="0"/>
              <a:t>Do your 1</a:t>
            </a:r>
            <a:r>
              <a:rPr lang="en-US" sz="2600" baseline="30000" dirty="0"/>
              <a:t>st</a:t>
            </a:r>
            <a:r>
              <a:rPr lang="en-US" sz="2600" dirty="0"/>
              <a:t> pinch point check in on the antagonistic force?</a:t>
            </a:r>
            <a:endParaRPr lang="en-US" sz="2800" dirty="0"/>
          </a:p>
          <a:p>
            <a:pPr lvl="1"/>
            <a:endParaRPr lang="en-US" sz="2800" dirty="0"/>
          </a:p>
        </p:txBody>
      </p:sp>
    </p:spTree>
    <p:extLst>
      <p:ext uri="{BB962C8B-B14F-4D97-AF65-F5344CB8AC3E}">
        <p14:creationId xmlns:p14="http://schemas.microsoft.com/office/powerpoint/2010/main" val="19273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CCE4-EE74-704E-9EA2-0923374097ED}"/>
              </a:ext>
            </a:extLst>
          </p:cNvPr>
          <p:cNvSpPr>
            <a:spLocks noGrp="1"/>
          </p:cNvSpPr>
          <p:nvPr>
            <p:ph type="title"/>
          </p:nvPr>
        </p:nvSpPr>
        <p:spPr/>
        <p:txBody>
          <a:bodyPr/>
          <a:lstStyle/>
          <a:p>
            <a:r>
              <a:rPr lang="en-US" dirty="0"/>
              <a:t>Midpoint</a:t>
            </a:r>
          </a:p>
        </p:txBody>
      </p:sp>
      <p:sp>
        <p:nvSpPr>
          <p:cNvPr id="3" name="Content Placeholder 2">
            <a:extLst>
              <a:ext uri="{FF2B5EF4-FFF2-40B4-BE49-F238E27FC236}">
                <a16:creationId xmlns:a16="http://schemas.microsoft.com/office/drawing/2014/main" id="{310FBB01-90E4-F144-B28E-4B716433CB4D}"/>
              </a:ext>
            </a:extLst>
          </p:cNvPr>
          <p:cNvSpPr>
            <a:spLocks noGrp="1"/>
          </p:cNvSpPr>
          <p:nvPr>
            <p:ph idx="1"/>
          </p:nvPr>
        </p:nvSpPr>
        <p:spPr/>
        <p:txBody>
          <a:bodyPr>
            <a:normAutofit fontScale="92500" lnSpcReduction="20000"/>
          </a:bodyPr>
          <a:lstStyle/>
          <a:p>
            <a:r>
              <a:rPr lang="en-US" sz="2800" dirty="0"/>
              <a:t>The midpoint is the fulcrum on which the context of your story changes</a:t>
            </a:r>
          </a:p>
          <a:p>
            <a:r>
              <a:rPr lang="en-US" sz="2800" dirty="0"/>
              <a:t>Triggers the external shift from ‘reaction’ to ‘action’</a:t>
            </a:r>
          </a:p>
          <a:p>
            <a:r>
              <a:rPr lang="en-US" sz="2800" dirty="0"/>
              <a:t>Examples:</a:t>
            </a:r>
          </a:p>
          <a:p>
            <a:pPr lvl="1"/>
            <a:r>
              <a:rPr lang="en-US" sz="2600" dirty="0"/>
              <a:t>A League of Their Own: When the league is faltering, Dottie does the splits to encourage attendance</a:t>
            </a:r>
          </a:p>
          <a:p>
            <a:pPr lvl="1"/>
            <a:r>
              <a:rPr lang="en-US" sz="2600" dirty="0"/>
              <a:t>The Lion King: While living the Hakuna Matata life, Simba sees a vision of Mufasa telling him to “remember who you are”</a:t>
            </a:r>
          </a:p>
          <a:p>
            <a:endParaRPr lang="en-US" sz="2800" dirty="0"/>
          </a:p>
        </p:txBody>
      </p:sp>
    </p:spTree>
    <p:extLst>
      <p:ext uri="{BB962C8B-B14F-4D97-AF65-F5344CB8AC3E}">
        <p14:creationId xmlns:p14="http://schemas.microsoft.com/office/powerpoint/2010/main" val="355099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CCE4-EE74-704E-9EA2-0923374097ED}"/>
              </a:ext>
            </a:extLst>
          </p:cNvPr>
          <p:cNvSpPr>
            <a:spLocks noGrp="1"/>
          </p:cNvSpPr>
          <p:nvPr>
            <p:ph type="title"/>
          </p:nvPr>
        </p:nvSpPr>
        <p:spPr/>
        <p:txBody>
          <a:bodyPr/>
          <a:lstStyle/>
          <a:p>
            <a:r>
              <a:rPr lang="en-US" dirty="0"/>
              <a:t>Midpoint</a:t>
            </a:r>
          </a:p>
        </p:txBody>
      </p:sp>
      <p:sp>
        <p:nvSpPr>
          <p:cNvPr id="3" name="Content Placeholder 2">
            <a:extLst>
              <a:ext uri="{FF2B5EF4-FFF2-40B4-BE49-F238E27FC236}">
                <a16:creationId xmlns:a16="http://schemas.microsoft.com/office/drawing/2014/main" id="{310FBB01-90E4-F144-B28E-4B716433CB4D}"/>
              </a:ext>
            </a:extLst>
          </p:cNvPr>
          <p:cNvSpPr>
            <a:spLocks noGrp="1"/>
          </p:cNvSpPr>
          <p:nvPr>
            <p:ph idx="1"/>
          </p:nvPr>
        </p:nvSpPr>
        <p:spPr/>
        <p:txBody>
          <a:bodyPr>
            <a:normAutofit/>
          </a:bodyPr>
          <a:lstStyle/>
          <a:p>
            <a:r>
              <a:rPr lang="en-US" sz="2800" dirty="0"/>
              <a:t>Questions to ask:</a:t>
            </a:r>
          </a:p>
          <a:p>
            <a:pPr lvl="1"/>
            <a:r>
              <a:rPr lang="en-US" sz="2600" dirty="0"/>
              <a:t>Does your midpoint include a major revelation that shifts the plot?</a:t>
            </a:r>
          </a:p>
          <a:p>
            <a:pPr lvl="1"/>
            <a:r>
              <a:rPr lang="en-US" sz="2600" dirty="0"/>
              <a:t>Does your midpoint set up a moment of truth?</a:t>
            </a:r>
          </a:p>
          <a:p>
            <a:pPr lvl="1"/>
            <a:r>
              <a:rPr lang="en-US" sz="2600" dirty="0"/>
              <a:t>How does your midpoint change your MC’s focus from </a:t>
            </a:r>
            <a:r>
              <a:rPr lang="en-US" sz="2600" i="1" dirty="0"/>
              <a:t>reacting</a:t>
            </a:r>
            <a:r>
              <a:rPr lang="en-US" sz="2600" dirty="0"/>
              <a:t> to </a:t>
            </a:r>
            <a:r>
              <a:rPr lang="en-US" sz="2600" i="1" dirty="0"/>
              <a:t>acting</a:t>
            </a:r>
            <a:r>
              <a:rPr lang="en-US" sz="2600" dirty="0"/>
              <a:t>?</a:t>
            </a:r>
            <a:endParaRPr lang="en-US" sz="2800" dirty="0"/>
          </a:p>
          <a:p>
            <a:endParaRPr lang="en-US" sz="2800" dirty="0"/>
          </a:p>
        </p:txBody>
      </p:sp>
    </p:spTree>
    <p:extLst>
      <p:ext uri="{BB962C8B-B14F-4D97-AF65-F5344CB8AC3E}">
        <p14:creationId xmlns:p14="http://schemas.microsoft.com/office/powerpoint/2010/main" val="398720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1AA2-00F8-204F-8D8D-E2F25EC59A97}"/>
              </a:ext>
            </a:extLst>
          </p:cNvPr>
          <p:cNvSpPr>
            <a:spLocks noGrp="1"/>
          </p:cNvSpPr>
          <p:nvPr>
            <p:ph type="title"/>
          </p:nvPr>
        </p:nvSpPr>
        <p:spPr/>
        <p:txBody>
          <a:bodyPr/>
          <a:lstStyle/>
          <a:p>
            <a:r>
              <a:rPr lang="en-US" dirty="0">
                <a:sym typeface="Wingdings" pitchFamily="2" charset="2"/>
              </a:rPr>
              <a:t>Pinch Point 2</a:t>
            </a:r>
            <a:endParaRPr lang="en-US" dirty="0"/>
          </a:p>
        </p:txBody>
      </p:sp>
      <p:sp>
        <p:nvSpPr>
          <p:cNvPr id="3" name="Content Placeholder 2">
            <a:extLst>
              <a:ext uri="{FF2B5EF4-FFF2-40B4-BE49-F238E27FC236}">
                <a16:creationId xmlns:a16="http://schemas.microsoft.com/office/drawing/2014/main" id="{705F4075-455F-734D-808D-498CBA4DC177}"/>
              </a:ext>
            </a:extLst>
          </p:cNvPr>
          <p:cNvSpPr>
            <a:spLocks noGrp="1"/>
          </p:cNvSpPr>
          <p:nvPr>
            <p:ph idx="1"/>
          </p:nvPr>
        </p:nvSpPr>
        <p:spPr>
          <a:xfrm>
            <a:off x="1154954" y="2603499"/>
            <a:ext cx="8825659" cy="3763433"/>
          </a:xfrm>
        </p:spPr>
        <p:txBody>
          <a:bodyPr>
            <a:normAutofit fontScale="77500" lnSpcReduction="20000"/>
          </a:bodyPr>
          <a:lstStyle/>
          <a:p>
            <a:r>
              <a:rPr lang="en-US" sz="2800" dirty="0"/>
              <a:t>Pinch Point #2 sets up the action in PP3 (and the all is lost moment before that)</a:t>
            </a:r>
          </a:p>
          <a:p>
            <a:r>
              <a:rPr lang="en-US" sz="2800" dirty="0"/>
              <a:t>Pinch Point #2 emphasizes the antagonistic force’s ability to create obstacles and alter the plot</a:t>
            </a:r>
          </a:p>
          <a:p>
            <a:r>
              <a:rPr lang="en-US" sz="2800" b="1" dirty="0"/>
              <a:t>The MC will always interact with the antagonistic force in this scene.</a:t>
            </a:r>
          </a:p>
          <a:p>
            <a:r>
              <a:rPr lang="en-US" sz="2800" dirty="0"/>
              <a:t>Examples:</a:t>
            </a:r>
          </a:p>
          <a:p>
            <a:pPr lvl="1"/>
            <a:r>
              <a:rPr lang="en-US" sz="2600" dirty="0"/>
              <a:t>A League of Their Own: When asked, Dottie tells Jimmy that Kit is done pitching the game, treating Kit as an adult for the first time</a:t>
            </a:r>
          </a:p>
          <a:p>
            <a:pPr lvl="1"/>
            <a:r>
              <a:rPr lang="en-US" sz="2600" dirty="0"/>
              <a:t>The Lion King: Simba is devastated to see the ruin of the </a:t>
            </a:r>
            <a:r>
              <a:rPr lang="en-US" sz="2600" dirty="0" err="1"/>
              <a:t>Pridelands</a:t>
            </a:r>
            <a:r>
              <a:rPr lang="en-US" sz="2600" dirty="0"/>
              <a:t> in his absence</a:t>
            </a:r>
          </a:p>
          <a:p>
            <a:pPr lvl="1"/>
            <a:endParaRPr lang="en-US" sz="2800" dirty="0"/>
          </a:p>
        </p:txBody>
      </p:sp>
    </p:spTree>
    <p:extLst>
      <p:ext uri="{BB962C8B-B14F-4D97-AF65-F5344CB8AC3E}">
        <p14:creationId xmlns:p14="http://schemas.microsoft.com/office/powerpoint/2010/main" val="2665334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1AA2-00F8-204F-8D8D-E2F25EC59A97}"/>
              </a:ext>
            </a:extLst>
          </p:cNvPr>
          <p:cNvSpPr>
            <a:spLocks noGrp="1"/>
          </p:cNvSpPr>
          <p:nvPr>
            <p:ph type="title"/>
          </p:nvPr>
        </p:nvSpPr>
        <p:spPr/>
        <p:txBody>
          <a:bodyPr/>
          <a:lstStyle/>
          <a:p>
            <a:r>
              <a:rPr lang="en-US" dirty="0">
                <a:sym typeface="Wingdings" pitchFamily="2" charset="2"/>
              </a:rPr>
              <a:t>Pinch Point 2</a:t>
            </a:r>
            <a:endParaRPr lang="en-US" dirty="0"/>
          </a:p>
        </p:txBody>
      </p:sp>
      <p:sp>
        <p:nvSpPr>
          <p:cNvPr id="3" name="Content Placeholder 2">
            <a:extLst>
              <a:ext uri="{FF2B5EF4-FFF2-40B4-BE49-F238E27FC236}">
                <a16:creationId xmlns:a16="http://schemas.microsoft.com/office/drawing/2014/main" id="{705F4075-455F-734D-808D-498CBA4DC177}"/>
              </a:ext>
            </a:extLst>
          </p:cNvPr>
          <p:cNvSpPr>
            <a:spLocks noGrp="1"/>
          </p:cNvSpPr>
          <p:nvPr>
            <p:ph idx="1"/>
          </p:nvPr>
        </p:nvSpPr>
        <p:spPr/>
        <p:txBody>
          <a:bodyPr>
            <a:normAutofit fontScale="92500" lnSpcReduction="10000"/>
          </a:bodyPr>
          <a:lstStyle/>
          <a:p>
            <a:r>
              <a:rPr lang="en-US" sz="2800" dirty="0"/>
              <a:t>Questions to ask:</a:t>
            </a:r>
          </a:p>
          <a:p>
            <a:pPr lvl="1"/>
            <a:r>
              <a:rPr lang="en-US" sz="2600" dirty="0"/>
              <a:t>Does your 2</a:t>
            </a:r>
            <a:r>
              <a:rPr lang="en-US" sz="2600" baseline="30000" dirty="0"/>
              <a:t>nd</a:t>
            </a:r>
            <a:r>
              <a:rPr lang="en-US" sz="2600" dirty="0"/>
              <a:t> pinch point set up plot or thematic clues?</a:t>
            </a:r>
          </a:p>
          <a:p>
            <a:pPr lvl="1"/>
            <a:r>
              <a:rPr lang="en-US" sz="2600" dirty="0"/>
              <a:t>Does your 2</a:t>
            </a:r>
            <a:r>
              <a:rPr lang="en-US" sz="2600" baseline="30000" dirty="0"/>
              <a:t>nd</a:t>
            </a:r>
            <a:r>
              <a:rPr lang="en-US" sz="2600" dirty="0"/>
              <a:t> pinch point foreshadow the PP3 (and darkest moment) to come?</a:t>
            </a:r>
          </a:p>
          <a:p>
            <a:pPr lvl="1"/>
            <a:r>
              <a:rPr lang="en-US" sz="2600" dirty="0"/>
              <a:t>Does your 2</a:t>
            </a:r>
            <a:r>
              <a:rPr lang="en-US" sz="2600" baseline="30000" dirty="0"/>
              <a:t>nd</a:t>
            </a:r>
            <a:r>
              <a:rPr lang="en-US" sz="2600" dirty="0"/>
              <a:t> pinch point emphasize the stakes?</a:t>
            </a:r>
          </a:p>
          <a:p>
            <a:pPr lvl="1"/>
            <a:r>
              <a:rPr lang="en-US" sz="2600" dirty="0"/>
              <a:t>Does your 2</a:t>
            </a:r>
            <a:r>
              <a:rPr lang="en-US" sz="2600" baseline="30000" dirty="0"/>
              <a:t>nd</a:t>
            </a:r>
            <a:r>
              <a:rPr lang="en-US" sz="2600" dirty="0"/>
              <a:t> pinch point check in on the antagonistic force?</a:t>
            </a:r>
            <a:endParaRPr lang="en-US" sz="2800" dirty="0"/>
          </a:p>
          <a:p>
            <a:pPr lvl="1"/>
            <a:endParaRPr lang="en-US" sz="2800" dirty="0"/>
          </a:p>
        </p:txBody>
      </p:sp>
    </p:spTree>
    <p:extLst>
      <p:ext uri="{BB962C8B-B14F-4D97-AF65-F5344CB8AC3E}">
        <p14:creationId xmlns:p14="http://schemas.microsoft.com/office/powerpoint/2010/main" val="39137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5F65-050B-2846-9DFF-F2C4748E1E7F}"/>
              </a:ext>
            </a:extLst>
          </p:cNvPr>
          <p:cNvSpPr>
            <a:spLocks noGrp="1"/>
          </p:cNvSpPr>
          <p:nvPr>
            <p:ph type="title"/>
          </p:nvPr>
        </p:nvSpPr>
        <p:spPr/>
        <p:txBody>
          <a:bodyPr/>
          <a:lstStyle/>
          <a:p>
            <a:r>
              <a:rPr lang="en-US" dirty="0">
                <a:sym typeface="Wingdings" pitchFamily="2" charset="2"/>
              </a:rPr>
              <a:t>Plot Point 3</a:t>
            </a:r>
            <a:endParaRPr lang="en-US" dirty="0"/>
          </a:p>
        </p:txBody>
      </p:sp>
      <p:sp>
        <p:nvSpPr>
          <p:cNvPr id="3" name="Content Placeholder 2">
            <a:extLst>
              <a:ext uri="{FF2B5EF4-FFF2-40B4-BE49-F238E27FC236}">
                <a16:creationId xmlns:a16="http://schemas.microsoft.com/office/drawing/2014/main" id="{A88DF065-6FEC-F542-860B-400B90CD2715}"/>
              </a:ext>
            </a:extLst>
          </p:cNvPr>
          <p:cNvSpPr>
            <a:spLocks noGrp="1"/>
          </p:cNvSpPr>
          <p:nvPr>
            <p:ph idx="1"/>
          </p:nvPr>
        </p:nvSpPr>
        <p:spPr/>
        <p:txBody>
          <a:bodyPr>
            <a:normAutofit fontScale="92500" lnSpcReduction="20000"/>
          </a:bodyPr>
          <a:lstStyle/>
          <a:p>
            <a:r>
              <a:rPr lang="en-US" sz="2800" dirty="0"/>
              <a:t>PP3: The beginning of the end</a:t>
            </a:r>
          </a:p>
          <a:p>
            <a:pPr lvl="1"/>
            <a:r>
              <a:rPr lang="en-US" sz="2600" dirty="0"/>
              <a:t>The last new information, characters</a:t>
            </a:r>
          </a:p>
          <a:p>
            <a:pPr lvl="1"/>
            <a:r>
              <a:rPr lang="en-US" sz="2600" dirty="0"/>
              <a:t>The MC passes through another door of no return, propelling them into the final conflict of the story</a:t>
            </a:r>
          </a:p>
          <a:p>
            <a:r>
              <a:rPr lang="en-US" sz="2800" dirty="0"/>
              <a:t>Examples:</a:t>
            </a:r>
          </a:p>
          <a:p>
            <a:pPr lvl="1"/>
            <a:r>
              <a:rPr lang="en-US" sz="2600" dirty="0"/>
              <a:t>A League of Their Own: Kit transfers to a different team to get out of Dottie’s shadow and Dottie demands Kit act like an adult and take responsibility</a:t>
            </a:r>
          </a:p>
          <a:p>
            <a:pPr lvl="1"/>
            <a:r>
              <a:rPr lang="en-US" sz="2600" dirty="0"/>
              <a:t>The Lion King: Scar confesses that HE killed Mufasa</a:t>
            </a:r>
          </a:p>
        </p:txBody>
      </p:sp>
    </p:spTree>
    <p:extLst>
      <p:ext uri="{BB962C8B-B14F-4D97-AF65-F5344CB8AC3E}">
        <p14:creationId xmlns:p14="http://schemas.microsoft.com/office/powerpoint/2010/main" val="292455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9903-3CDA-0A42-9107-F81E55F20240}"/>
              </a:ext>
            </a:extLst>
          </p:cNvPr>
          <p:cNvSpPr>
            <a:spLocks noGrp="1"/>
          </p:cNvSpPr>
          <p:nvPr>
            <p:ph type="title"/>
          </p:nvPr>
        </p:nvSpPr>
        <p:spPr/>
        <p:txBody>
          <a:bodyPr/>
          <a:lstStyle/>
          <a:p>
            <a:r>
              <a:rPr lang="en-US" dirty="0"/>
              <a:t>What is story structure?</a:t>
            </a:r>
          </a:p>
        </p:txBody>
      </p:sp>
      <p:sp>
        <p:nvSpPr>
          <p:cNvPr id="3" name="Content Placeholder 2">
            <a:extLst>
              <a:ext uri="{FF2B5EF4-FFF2-40B4-BE49-F238E27FC236}">
                <a16:creationId xmlns:a16="http://schemas.microsoft.com/office/drawing/2014/main" id="{4331435F-6819-EF4F-88FB-9C3C710C9609}"/>
              </a:ext>
            </a:extLst>
          </p:cNvPr>
          <p:cNvSpPr>
            <a:spLocks noGrp="1"/>
          </p:cNvSpPr>
          <p:nvPr>
            <p:ph idx="1"/>
          </p:nvPr>
        </p:nvSpPr>
        <p:spPr/>
        <p:txBody>
          <a:bodyPr>
            <a:normAutofit/>
          </a:bodyPr>
          <a:lstStyle/>
          <a:p>
            <a:r>
              <a:rPr lang="en-US" sz="2800" dirty="0"/>
              <a:t>The order in which elements of a narrative are presented to the reader</a:t>
            </a:r>
          </a:p>
          <a:p>
            <a:r>
              <a:rPr lang="en-US" sz="2800" dirty="0"/>
              <a:t>Comprised of two parts</a:t>
            </a:r>
          </a:p>
          <a:p>
            <a:pPr lvl="1"/>
            <a:r>
              <a:rPr lang="en-US" sz="2600" dirty="0"/>
              <a:t>Plot: the chain of events in the story</a:t>
            </a:r>
          </a:p>
          <a:p>
            <a:pPr lvl="1"/>
            <a:r>
              <a:rPr lang="en-US" sz="2600" dirty="0"/>
              <a:t>Elements: protagonists, conflicts, settings, theme, etc. that motivate the narrative action</a:t>
            </a:r>
          </a:p>
        </p:txBody>
      </p:sp>
    </p:spTree>
    <p:extLst>
      <p:ext uri="{BB962C8B-B14F-4D97-AF65-F5344CB8AC3E}">
        <p14:creationId xmlns:p14="http://schemas.microsoft.com/office/powerpoint/2010/main" val="137450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1AA2-00F8-204F-8D8D-E2F25EC59A97}"/>
              </a:ext>
            </a:extLst>
          </p:cNvPr>
          <p:cNvSpPr>
            <a:spLocks noGrp="1"/>
          </p:cNvSpPr>
          <p:nvPr>
            <p:ph type="title"/>
          </p:nvPr>
        </p:nvSpPr>
        <p:spPr/>
        <p:txBody>
          <a:bodyPr/>
          <a:lstStyle/>
          <a:p>
            <a:r>
              <a:rPr lang="en-US" dirty="0">
                <a:sym typeface="Wingdings" pitchFamily="2" charset="2"/>
              </a:rPr>
              <a:t>Plot Point 3</a:t>
            </a:r>
            <a:endParaRPr lang="en-US" dirty="0"/>
          </a:p>
        </p:txBody>
      </p:sp>
      <p:sp>
        <p:nvSpPr>
          <p:cNvPr id="3" name="Content Placeholder 2">
            <a:extLst>
              <a:ext uri="{FF2B5EF4-FFF2-40B4-BE49-F238E27FC236}">
                <a16:creationId xmlns:a16="http://schemas.microsoft.com/office/drawing/2014/main" id="{705F4075-455F-734D-808D-498CBA4DC177}"/>
              </a:ext>
            </a:extLst>
          </p:cNvPr>
          <p:cNvSpPr>
            <a:spLocks noGrp="1"/>
          </p:cNvSpPr>
          <p:nvPr>
            <p:ph idx="1"/>
          </p:nvPr>
        </p:nvSpPr>
        <p:spPr/>
        <p:txBody>
          <a:bodyPr>
            <a:normAutofit fontScale="92500" lnSpcReduction="10000"/>
          </a:bodyPr>
          <a:lstStyle/>
          <a:p>
            <a:r>
              <a:rPr lang="en-US" sz="2800" dirty="0"/>
              <a:t>Questions to ask: </a:t>
            </a:r>
          </a:p>
          <a:p>
            <a:pPr lvl="1"/>
            <a:r>
              <a:rPr lang="en-US" sz="2600" dirty="0"/>
              <a:t>Does your PP3 create a door of no return that the MC chooses to go through?</a:t>
            </a:r>
          </a:p>
          <a:p>
            <a:pPr lvl="1"/>
            <a:r>
              <a:rPr lang="en-US" sz="2600" dirty="0"/>
              <a:t>Does your PP3 represent a symbolic death of an old “life,” and a symbolic rebirth of a new life?</a:t>
            </a:r>
            <a:endParaRPr lang="en-US" sz="2400" dirty="0"/>
          </a:p>
          <a:p>
            <a:pPr lvl="1"/>
            <a:r>
              <a:rPr lang="en-US" sz="2600" dirty="0"/>
              <a:t>Does your PP3 represent your MC going after the truth they’ve learned? </a:t>
            </a:r>
          </a:p>
          <a:p>
            <a:pPr lvl="2"/>
            <a:r>
              <a:rPr lang="en-US" sz="2400" dirty="0"/>
              <a:t>In the alternative: MC chasing their need?</a:t>
            </a:r>
            <a:endParaRPr lang="en-US" sz="2200" dirty="0"/>
          </a:p>
          <a:p>
            <a:pPr lvl="1"/>
            <a:endParaRPr lang="en-US" sz="2600" dirty="0"/>
          </a:p>
        </p:txBody>
      </p:sp>
    </p:spTree>
    <p:extLst>
      <p:ext uri="{BB962C8B-B14F-4D97-AF65-F5344CB8AC3E}">
        <p14:creationId xmlns:p14="http://schemas.microsoft.com/office/powerpoint/2010/main" val="306197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2BC-90D9-8C42-A7E4-90BC103A32EF}"/>
              </a:ext>
            </a:extLst>
          </p:cNvPr>
          <p:cNvSpPr>
            <a:spLocks noGrp="1"/>
          </p:cNvSpPr>
          <p:nvPr>
            <p:ph type="title"/>
          </p:nvPr>
        </p:nvSpPr>
        <p:spPr/>
        <p:txBody>
          <a:bodyPr/>
          <a:lstStyle/>
          <a:p>
            <a:r>
              <a:rPr lang="en-US" dirty="0">
                <a:sym typeface="Wingdings" pitchFamily="2" charset="2"/>
              </a:rPr>
              <a:t>Climax</a:t>
            </a:r>
            <a:endParaRPr lang="en-US" dirty="0"/>
          </a:p>
        </p:txBody>
      </p:sp>
      <p:sp>
        <p:nvSpPr>
          <p:cNvPr id="3" name="Content Placeholder 2">
            <a:extLst>
              <a:ext uri="{FF2B5EF4-FFF2-40B4-BE49-F238E27FC236}">
                <a16:creationId xmlns:a16="http://schemas.microsoft.com/office/drawing/2014/main" id="{EB1F60F5-59D1-5A49-A18C-6EAC3B58DB02}"/>
              </a:ext>
            </a:extLst>
          </p:cNvPr>
          <p:cNvSpPr>
            <a:spLocks noGrp="1"/>
          </p:cNvSpPr>
          <p:nvPr>
            <p:ph idx="1"/>
          </p:nvPr>
        </p:nvSpPr>
        <p:spPr/>
        <p:txBody>
          <a:bodyPr>
            <a:normAutofit fontScale="92500" lnSpcReduction="10000"/>
          </a:bodyPr>
          <a:lstStyle/>
          <a:p>
            <a:r>
              <a:rPr lang="en-US" sz="2800" dirty="0"/>
              <a:t>Climax: The final interaction that leads to the resolution of the main conflict </a:t>
            </a:r>
          </a:p>
          <a:p>
            <a:r>
              <a:rPr lang="en-US" sz="2800" dirty="0"/>
              <a:t>Examples:</a:t>
            </a:r>
          </a:p>
          <a:p>
            <a:pPr lvl="1"/>
            <a:r>
              <a:rPr lang="en-US" sz="2600" dirty="0"/>
              <a:t>A League of Their Own: Dottie returns to play Kit’s team halfway through the World Series and Kit beats her in her own right </a:t>
            </a:r>
          </a:p>
          <a:p>
            <a:pPr lvl="1"/>
            <a:r>
              <a:rPr lang="en-US" sz="2600" dirty="0"/>
              <a:t>The Lion King: Simba defeats Scar and regains control of the </a:t>
            </a:r>
            <a:r>
              <a:rPr lang="en-US" sz="2600" dirty="0" err="1"/>
              <a:t>Pridelands</a:t>
            </a:r>
            <a:r>
              <a:rPr lang="en-US" sz="2600" dirty="0"/>
              <a:t>, as his father always wanted for him</a:t>
            </a:r>
          </a:p>
        </p:txBody>
      </p:sp>
    </p:spTree>
    <p:extLst>
      <p:ext uri="{BB962C8B-B14F-4D97-AF65-F5344CB8AC3E}">
        <p14:creationId xmlns:p14="http://schemas.microsoft.com/office/powerpoint/2010/main" val="255062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2BC-90D9-8C42-A7E4-90BC103A32EF}"/>
              </a:ext>
            </a:extLst>
          </p:cNvPr>
          <p:cNvSpPr>
            <a:spLocks noGrp="1"/>
          </p:cNvSpPr>
          <p:nvPr>
            <p:ph type="title"/>
          </p:nvPr>
        </p:nvSpPr>
        <p:spPr/>
        <p:txBody>
          <a:bodyPr/>
          <a:lstStyle/>
          <a:p>
            <a:r>
              <a:rPr lang="en-US" dirty="0">
                <a:sym typeface="Wingdings" pitchFamily="2" charset="2"/>
              </a:rPr>
              <a:t>Climax</a:t>
            </a:r>
            <a:endParaRPr lang="en-US" dirty="0"/>
          </a:p>
        </p:txBody>
      </p:sp>
      <p:sp>
        <p:nvSpPr>
          <p:cNvPr id="3" name="Content Placeholder 2">
            <a:extLst>
              <a:ext uri="{FF2B5EF4-FFF2-40B4-BE49-F238E27FC236}">
                <a16:creationId xmlns:a16="http://schemas.microsoft.com/office/drawing/2014/main" id="{EB1F60F5-59D1-5A49-A18C-6EAC3B58DB02}"/>
              </a:ext>
            </a:extLst>
          </p:cNvPr>
          <p:cNvSpPr>
            <a:spLocks noGrp="1"/>
          </p:cNvSpPr>
          <p:nvPr>
            <p:ph idx="1"/>
          </p:nvPr>
        </p:nvSpPr>
        <p:spPr/>
        <p:txBody>
          <a:bodyPr>
            <a:normAutofit fontScale="92500"/>
          </a:bodyPr>
          <a:lstStyle/>
          <a:p>
            <a:r>
              <a:rPr lang="en-US" sz="3000" dirty="0"/>
              <a:t>Questions to ask:</a:t>
            </a:r>
          </a:p>
          <a:p>
            <a:pPr lvl="1"/>
            <a:r>
              <a:rPr lang="en-US" sz="2800" dirty="0"/>
              <a:t>Does your climax signal the final look/defeat of the antagonistic force?</a:t>
            </a:r>
          </a:p>
          <a:p>
            <a:pPr lvl="1"/>
            <a:r>
              <a:rPr lang="en-US" sz="2800" dirty="0"/>
              <a:t>Does your climax serve as the answer to the question first posed during the inciting incident?</a:t>
            </a:r>
            <a:endParaRPr lang="en-US" sz="2400" dirty="0"/>
          </a:p>
          <a:p>
            <a:pPr lvl="1"/>
            <a:r>
              <a:rPr lang="en-US" sz="2800" dirty="0"/>
              <a:t>Does your climax signal the end of the main conflict?</a:t>
            </a:r>
            <a:endParaRPr lang="en-US" sz="2400" dirty="0"/>
          </a:p>
          <a:p>
            <a:pPr lvl="1"/>
            <a:endParaRPr lang="en-US" sz="2600" dirty="0"/>
          </a:p>
        </p:txBody>
      </p:sp>
    </p:spTree>
    <p:extLst>
      <p:ext uri="{BB962C8B-B14F-4D97-AF65-F5344CB8AC3E}">
        <p14:creationId xmlns:p14="http://schemas.microsoft.com/office/powerpoint/2010/main" val="152207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2A97-7628-1745-B63B-01B8272724E7}"/>
              </a:ext>
            </a:extLst>
          </p:cNvPr>
          <p:cNvSpPr>
            <a:spLocks noGrp="1"/>
          </p:cNvSpPr>
          <p:nvPr>
            <p:ph type="title"/>
          </p:nvPr>
        </p:nvSpPr>
        <p:spPr/>
        <p:txBody>
          <a:bodyPr/>
          <a:lstStyle/>
          <a:p>
            <a:r>
              <a:rPr lang="en-US" dirty="0">
                <a:sym typeface="Wingdings" pitchFamily="2" charset="2"/>
              </a:rPr>
              <a:t>Resolution</a:t>
            </a:r>
            <a:endParaRPr lang="en-US" dirty="0"/>
          </a:p>
        </p:txBody>
      </p:sp>
      <p:sp>
        <p:nvSpPr>
          <p:cNvPr id="3" name="Content Placeholder 2">
            <a:extLst>
              <a:ext uri="{FF2B5EF4-FFF2-40B4-BE49-F238E27FC236}">
                <a16:creationId xmlns:a16="http://schemas.microsoft.com/office/drawing/2014/main" id="{17959EDC-EB2D-B847-BE98-E53661E10080}"/>
              </a:ext>
            </a:extLst>
          </p:cNvPr>
          <p:cNvSpPr>
            <a:spLocks noGrp="1"/>
          </p:cNvSpPr>
          <p:nvPr>
            <p:ph idx="1"/>
          </p:nvPr>
        </p:nvSpPr>
        <p:spPr/>
        <p:txBody>
          <a:bodyPr>
            <a:normAutofit/>
          </a:bodyPr>
          <a:lstStyle/>
          <a:p>
            <a:r>
              <a:rPr lang="en-US" sz="2800" dirty="0"/>
              <a:t>Resolution: final scenes, ties off loose ends</a:t>
            </a:r>
          </a:p>
          <a:p>
            <a:r>
              <a:rPr lang="en-US" sz="2800" dirty="0"/>
              <a:t>Examples:</a:t>
            </a:r>
          </a:p>
          <a:p>
            <a:pPr lvl="1"/>
            <a:r>
              <a:rPr lang="en-US" sz="2600" dirty="0"/>
              <a:t>A League of Their Own: The Women’s league is a success in the wake of a sold out World Series </a:t>
            </a:r>
          </a:p>
          <a:p>
            <a:pPr lvl="1"/>
            <a:r>
              <a:rPr lang="en-US" sz="2600" dirty="0"/>
              <a:t>The Lion King: The circle of life continues as Simba and Nala welcome their new lion cub to the </a:t>
            </a:r>
            <a:r>
              <a:rPr lang="en-US" sz="2600" dirty="0" err="1"/>
              <a:t>Pridelands</a:t>
            </a:r>
            <a:endParaRPr lang="en-US" sz="2600" dirty="0"/>
          </a:p>
        </p:txBody>
      </p:sp>
    </p:spTree>
    <p:extLst>
      <p:ext uri="{BB962C8B-B14F-4D97-AF65-F5344CB8AC3E}">
        <p14:creationId xmlns:p14="http://schemas.microsoft.com/office/powerpoint/2010/main" val="194559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2A97-7628-1745-B63B-01B8272724E7}"/>
              </a:ext>
            </a:extLst>
          </p:cNvPr>
          <p:cNvSpPr>
            <a:spLocks noGrp="1"/>
          </p:cNvSpPr>
          <p:nvPr>
            <p:ph type="title"/>
          </p:nvPr>
        </p:nvSpPr>
        <p:spPr/>
        <p:txBody>
          <a:bodyPr/>
          <a:lstStyle/>
          <a:p>
            <a:r>
              <a:rPr lang="en-US" dirty="0">
                <a:sym typeface="Wingdings" pitchFamily="2" charset="2"/>
              </a:rPr>
              <a:t>Resolution</a:t>
            </a:r>
            <a:endParaRPr lang="en-US" dirty="0"/>
          </a:p>
        </p:txBody>
      </p:sp>
      <p:sp>
        <p:nvSpPr>
          <p:cNvPr id="3" name="Content Placeholder 2">
            <a:extLst>
              <a:ext uri="{FF2B5EF4-FFF2-40B4-BE49-F238E27FC236}">
                <a16:creationId xmlns:a16="http://schemas.microsoft.com/office/drawing/2014/main" id="{17959EDC-EB2D-B847-BE98-E53661E10080}"/>
              </a:ext>
            </a:extLst>
          </p:cNvPr>
          <p:cNvSpPr>
            <a:spLocks noGrp="1"/>
          </p:cNvSpPr>
          <p:nvPr>
            <p:ph idx="1"/>
          </p:nvPr>
        </p:nvSpPr>
        <p:spPr/>
        <p:txBody>
          <a:bodyPr>
            <a:normAutofit/>
          </a:bodyPr>
          <a:lstStyle/>
          <a:p>
            <a:r>
              <a:rPr lang="en-US" sz="2800" dirty="0"/>
              <a:t>Questions to ask:</a:t>
            </a:r>
          </a:p>
          <a:p>
            <a:pPr lvl="1"/>
            <a:r>
              <a:rPr lang="en-US" sz="2600" dirty="0"/>
              <a:t>Has your Resolution established your MC’s “New World”? (Compared to the old world?)</a:t>
            </a:r>
          </a:p>
          <a:p>
            <a:pPr lvl="1"/>
            <a:r>
              <a:rPr lang="en-US" sz="2600" dirty="0"/>
              <a:t>Does your Resolution show how your MC has evolved from an ”old normal” version of themselves, to a “new normal” version?</a:t>
            </a:r>
          </a:p>
          <a:p>
            <a:pPr lvl="1"/>
            <a:r>
              <a:rPr lang="en-US" sz="2600" dirty="0"/>
              <a:t>Does your resolution represent a new beginning?</a:t>
            </a:r>
            <a:endParaRPr lang="en-US" sz="2400" dirty="0"/>
          </a:p>
        </p:txBody>
      </p:sp>
    </p:spTree>
    <p:extLst>
      <p:ext uri="{BB962C8B-B14F-4D97-AF65-F5344CB8AC3E}">
        <p14:creationId xmlns:p14="http://schemas.microsoft.com/office/powerpoint/2010/main" val="4085698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D5C1-067E-B741-8CBF-218EDA4854CE}"/>
              </a:ext>
            </a:extLst>
          </p:cNvPr>
          <p:cNvSpPr>
            <a:spLocks noGrp="1"/>
          </p:cNvSpPr>
          <p:nvPr>
            <p:ph type="title"/>
          </p:nvPr>
        </p:nvSpPr>
        <p:spPr/>
        <p:txBody>
          <a:bodyPr/>
          <a:lstStyle/>
          <a:p>
            <a:r>
              <a:rPr lang="en-US" dirty="0"/>
              <a:t>Frameworks for Good Story Structure</a:t>
            </a:r>
          </a:p>
        </p:txBody>
      </p:sp>
      <p:pic>
        <p:nvPicPr>
          <p:cNvPr id="4" name="Picture 3" descr="A diagram of a diagram&#10;&#10;Description automatically generated">
            <a:extLst>
              <a:ext uri="{FF2B5EF4-FFF2-40B4-BE49-F238E27FC236}">
                <a16:creationId xmlns:a16="http://schemas.microsoft.com/office/drawing/2014/main" id="{2A9FCDEE-A285-C84D-A5F8-9625567784BD}"/>
              </a:ext>
            </a:extLst>
          </p:cNvPr>
          <p:cNvPicPr>
            <a:picLocks noChangeAspect="1"/>
          </p:cNvPicPr>
          <p:nvPr/>
        </p:nvPicPr>
        <p:blipFill>
          <a:blip r:embed="rId3"/>
          <a:stretch>
            <a:fillRect/>
          </a:stretch>
        </p:blipFill>
        <p:spPr>
          <a:xfrm>
            <a:off x="1746789" y="2363820"/>
            <a:ext cx="8280615" cy="4494180"/>
          </a:xfrm>
          <a:prstGeom prst="rect">
            <a:avLst/>
          </a:prstGeom>
        </p:spPr>
      </p:pic>
      <p:sp>
        <p:nvSpPr>
          <p:cNvPr id="6" name="TextBox 5">
            <a:extLst>
              <a:ext uri="{FF2B5EF4-FFF2-40B4-BE49-F238E27FC236}">
                <a16:creationId xmlns:a16="http://schemas.microsoft.com/office/drawing/2014/main" id="{EEADA721-D444-BC49-A3B0-F4F11F5637B5}"/>
              </a:ext>
            </a:extLst>
          </p:cNvPr>
          <p:cNvSpPr txBox="1"/>
          <p:nvPr/>
        </p:nvSpPr>
        <p:spPr>
          <a:xfrm>
            <a:off x="500063" y="4982856"/>
            <a:ext cx="2571749" cy="707886"/>
          </a:xfrm>
          <a:prstGeom prst="rect">
            <a:avLst/>
          </a:prstGeom>
          <a:noFill/>
        </p:spPr>
        <p:txBody>
          <a:bodyPr wrap="square" rtlCol="0">
            <a:spAutoFit/>
          </a:bodyPr>
          <a:lstStyle/>
          <a:p>
            <a:r>
              <a:rPr lang="en-US" sz="2000" b="1" dirty="0"/>
              <a:t>The Hunger Games </a:t>
            </a:r>
          </a:p>
          <a:p>
            <a:r>
              <a:rPr lang="en-US" sz="2000" dirty="0"/>
              <a:t>By Suzanne Collins</a:t>
            </a:r>
          </a:p>
        </p:txBody>
      </p:sp>
    </p:spTree>
    <p:extLst>
      <p:ext uri="{BB962C8B-B14F-4D97-AF65-F5344CB8AC3E}">
        <p14:creationId xmlns:p14="http://schemas.microsoft.com/office/powerpoint/2010/main" val="398257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2C56-E60D-8D46-A2A3-E8E6ED35B480}"/>
              </a:ext>
            </a:extLst>
          </p:cNvPr>
          <p:cNvSpPr>
            <a:spLocks noGrp="1"/>
          </p:cNvSpPr>
          <p:nvPr>
            <p:ph type="title"/>
          </p:nvPr>
        </p:nvSpPr>
        <p:spPr/>
        <p:txBody>
          <a:bodyPr/>
          <a:lstStyle/>
          <a:p>
            <a:r>
              <a:rPr lang="en-US" dirty="0"/>
              <a:t>Putting it all together</a:t>
            </a:r>
          </a:p>
        </p:txBody>
      </p:sp>
      <p:sp>
        <p:nvSpPr>
          <p:cNvPr id="3" name="Content Placeholder 2">
            <a:extLst>
              <a:ext uri="{FF2B5EF4-FFF2-40B4-BE49-F238E27FC236}">
                <a16:creationId xmlns:a16="http://schemas.microsoft.com/office/drawing/2014/main" id="{45624753-473B-CC41-97AA-34D7F88A27BF}"/>
              </a:ext>
            </a:extLst>
          </p:cNvPr>
          <p:cNvSpPr>
            <a:spLocks noGrp="1"/>
          </p:cNvSpPr>
          <p:nvPr>
            <p:ph idx="1"/>
          </p:nvPr>
        </p:nvSpPr>
        <p:spPr/>
        <p:txBody>
          <a:bodyPr>
            <a:normAutofit lnSpcReduction="10000"/>
          </a:bodyPr>
          <a:lstStyle/>
          <a:p>
            <a:r>
              <a:rPr lang="en-US" sz="2800" dirty="0"/>
              <a:t>If something seems broken, look at your plot points </a:t>
            </a:r>
          </a:p>
          <a:p>
            <a:r>
              <a:rPr lang="en-US" sz="2800" dirty="0"/>
              <a:t>Plot Points are not monoliths</a:t>
            </a:r>
          </a:p>
          <a:p>
            <a:r>
              <a:rPr lang="en-US" sz="2800" dirty="0"/>
              <a:t>Map out just your plot points and ask, “Can I tell my story using just these?” </a:t>
            </a:r>
          </a:p>
          <a:p>
            <a:r>
              <a:rPr lang="en-US" sz="2800" dirty="0"/>
              <a:t>When in doubt, look at other examples of great storytelling</a:t>
            </a:r>
          </a:p>
        </p:txBody>
      </p:sp>
    </p:spTree>
    <p:extLst>
      <p:ext uri="{BB962C8B-B14F-4D97-AF65-F5344CB8AC3E}">
        <p14:creationId xmlns:p14="http://schemas.microsoft.com/office/powerpoint/2010/main" val="408954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B652C56-E60D-8D46-A2A3-E8E6ED35B480}"/>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Putting it all together</a:t>
            </a: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7" name="Picture 6" descr="A letter w made of post it notes&#10;&#10;Description automatically generated">
            <a:extLst>
              <a:ext uri="{FF2B5EF4-FFF2-40B4-BE49-F238E27FC236}">
                <a16:creationId xmlns:a16="http://schemas.microsoft.com/office/drawing/2014/main" id="{F37499B3-784E-9643-AAC3-750065754E68}"/>
              </a:ext>
            </a:extLst>
          </p:cNvPr>
          <p:cNvPicPr>
            <a:picLocks noChangeAspect="1"/>
          </p:cNvPicPr>
          <p:nvPr/>
        </p:nvPicPr>
        <p:blipFill>
          <a:blip r:embed="rId4"/>
          <a:stretch>
            <a:fillRect/>
          </a:stretch>
        </p:blipFill>
        <p:spPr>
          <a:xfrm>
            <a:off x="349360" y="512366"/>
            <a:ext cx="7133254" cy="5833268"/>
          </a:xfrm>
          <a:prstGeom prst="rect">
            <a:avLst/>
          </a:prstGeom>
        </p:spPr>
      </p:pic>
    </p:spTree>
    <p:extLst>
      <p:ext uri="{BB962C8B-B14F-4D97-AF65-F5344CB8AC3E}">
        <p14:creationId xmlns:p14="http://schemas.microsoft.com/office/powerpoint/2010/main" val="2080238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2160-F1B0-9B49-B135-3D054F317EE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DA024A8-4507-754A-A22E-A62A0E5DBB8C}"/>
              </a:ext>
            </a:extLst>
          </p:cNvPr>
          <p:cNvSpPr>
            <a:spLocks noGrp="1"/>
          </p:cNvSpPr>
          <p:nvPr>
            <p:ph idx="1"/>
          </p:nvPr>
        </p:nvSpPr>
        <p:spPr/>
        <p:txBody>
          <a:bodyPr>
            <a:noAutofit/>
          </a:bodyPr>
          <a:lstStyle/>
          <a:p>
            <a:r>
              <a:rPr lang="en-US" dirty="0"/>
              <a:t>K.M. Weiland website: </a:t>
            </a:r>
            <a:r>
              <a:rPr lang="en-US" dirty="0" err="1"/>
              <a:t>helpingwritersbecomeauthors.com</a:t>
            </a:r>
            <a:endParaRPr lang="en-US" dirty="0"/>
          </a:p>
          <a:p>
            <a:r>
              <a:rPr lang="en-US" dirty="0"/>
              <a:t>Save the Cat Writes a Novel, Jessica Brody</a:t>
            </a:r>
          </a:p>
          <a:p>
            <a:r>
              <a:rPr lang="en-US" dirty="0"/>
              <a:t>Story Engineering, Larry Brooks </a:t>
            </a:r>
          </a:p>
          <a:p>
            <a:r>
              <a:rPr lang="en-US" dirty="0"/>
              <a:t>The Hero’s Journey, Joseph Campbell</a:t>
            </a:r>
          </a:p>
          <a:p>
            <a:r>
              <a:rPr lang="en-US" dirty="0" err="1"/>
              <a:t>Reedsy</a:t>
            </a:r>
            <a:r>
              <a:rPr lang="en-US" dirty="0"/>
              <a:t> Blog, Seven Narrative Structures every Writer Should Know: </a:t>
            </a:r>
            <a:r>
              <a:rPr lang="en-US" u="sng" dirty="0">
                <a:hlinkClick r:id="rId3"/>
              </a:rPr>
              <a:t>blog.reedsy.com/guide/story-structure/#2__the_hero_s_journey</a:t>
            </a:r>
            <a:endParaRPr lang="en-US" dirty="0"/>
          </a:p>
          <a:p>
            <a:endParaRPr lang="en-US" dirty="0"/>
          </a:p>
          <a:p>
            <a:endParaRPr lang="en-US" dirty="0"/>
          </a:p>
        </p:txBody>
      </p:sp>
    </p:spTree>
    <p:extLst>
      <p:ext uri="{BB962C8B-B14F-4D97-AF65-F5344CB8AC3E}">
        <p14:creationId xmlns:p14="http://schemas.microsoft.com/office/powerpoint/2010/main" val="28329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A5D6-D4AA-7B48-B15A-8078464D06F8}"/>
              </a:ext>
            </a:extLst>
          </p:cNvPr>
          <p:cNvSpPr>
            <a:spLocks noGrp="1"/>
          </p:cNvSpPr>
          <p:nvPr>
            <p:ph type="title"/>
          </p:nvPr>
        </p:nvSpPr>
        <p:spPr/>
        <p:txBody>
          <a:bodyPr/>
          <a:lstStyle/>
          <a:p>
            <a:r>
              <a:rPr lang="en-US" dirty="0"/>
              <a:t>Why is story structure important?</a:t>
            </a:r>
          </a:p>
        </p:txBody>
      </p:sp>
      <p:sp>
        <p:nvSpPr>
          <p:cNvPr id="3" name="Content Placeholder 2">
            <a:extLst>
              <a:ext uri="{FF2B5EF4-FFF2-40B4-BE49-F238E27FC236}">
                <a16:creationId xmlns:a16="http://schemas.microsoft.com/office/drawing/2014/main" id="{E9928D9B-9056-E047-80BC-FC407D6ABC62}"/>
              </a:ext>
            </a:extLst>
          </p:cNvPr>
          <p:cNvSpPr>
            <a:spLocks noGrp="1"/>
          </p:cNvSpPr>
          <p:nvPr>
            <p:ph idx="1"/>
          </p:nvPr>
        </p:nvSpPr>
        <p:spPr/>
        <p:txBody>
          <a:bodyPr>
            <a:normAutofit/>
          </a:bodyPr>
          <a:lstStyle/>
          <a:p>
            <a:r>
              <a:rPr lang="en-US" sz="2800" dirty="0"/>
              <a:t>Good story structure establishes a pattern of problem-solving</a:t>
            </a:r>
          </a:p>
          <a:p>
            <a:r>
              <a:rPr lang="en-US" sz="2800" dirty="0"/>
              <a:t>Good story structure helps determine the order of events in your story based on reader expectations</a:t>
            </a:r>
          </a:p>
          <a:p>
            <a:r>
              <a:rPr lang="en-US" sz="2800" dirty="0"/>
              <a:t>When your story “isn’t working” it’s often because the story structure is broken</a:t>
            </a:r>
          </a:p>
        </p:txBody>
      </p:sp>
    </p:spTree>
    <p:extLst>
      <p:ext uri="{BB962C8B-B14F-4D97-AF65-F5344CB8AC3E}">
        <p14:creationId xmlns:p14="http://schemas.microsoft.com/office/powerpoint/2010/main" val="379288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D5C1-067E-B741-8CBF-218EDA4854CE}"/>
              </a:ext>
            </a:extLst>
          </p:cNvPr>
          <p:cNvSpPr>
            <a:spLocks noGrp="1"/>
          </p:cNvSpPr>
          <p:nvPr>
            <p:ph type="title"/>
          </p:nvPr>
        </p:nvSpPr>
        <p:spPr/>
        <p:txBody>
          <a:bodyPr/>
          <a:lstStyle/>
          <a:p>
            <a:r>
              <a:rPr lang="en-US" dirty="0"/>
              <a:t>Frameworks for Good Story Structure</a:t>
            </a:r>
          </a:p>
        </p:txBody>
      </p:sp>
      <p:pic>
        <p:nvPicPr>
          <p:cNvPr id="6" name="Picture 5" descr="Chart, timeline, box and whisker chart&#10;&#10;Description automatically generated">
            <a:extLst>
              <a:ext uri="{FF2B5EF4-FFF2-40B4-BE49-F238E27FC236}">
                <a16:creationId xmlns:a16="http://schemas.microsoft.com/office/drawing/2014/main" id="{EF4DE86C-ABDF-E847-B8A3-86418EFE9609}"/>
              </a:ext>
            </a:extLst>
          </p:cNvPr>
          <p:cNvPicPr>
            <a:picLocks noChangeAspect="1"/>
          </p:cNvPicPr>
          <p:nvPr/>
        </p:nvPicPr>
        <p:blipFill rotWithShape="1">
          <a:blip r:embed="rId3"/>
          <a:srcRect t="3" b="23781"/>
          <a:stretch/>
        </p:blipFill>
        <p:spPr>
          <a:xfrm>
            <a:off x="407167" y="2385391"/>
            <a:ext cx="3795325" cy="1930840"/>
          </a:xfrm>
          <a:prstGeom prst="rect">
            <a:avLst/>
          </a:prstGeom>
        </p:spPr>
      </p:pic>
      <p:pic>
        <p:nvPicPr>
          <p:cNvPr id="8" name="Picture 7" descr="Diagram&#10;&#10;Description automatically generated">
            <a:extLst>
              <a:ext uri="{FF2B5EF4-FFF2-40B4-BE49-F238E27FC236}">
                <a16:creationId xmlns:a16="http://schemas.microsoft.com/office/drawing/2014/main" id="{33D25572-3690-DD45-B932-EECA6FA31913}"/>
              </a:ext>
            </a:extLst>
          </p:cNvPr>
          <p:cNvPicPr>
            <a:picLocks noChangeAspect="1"/>
          </p:cNvPicPr>
          <p:nvPr/>
        </p:nvPicPr>
        <p:blipFill>
          <a:blip r:embed="rId4"/>
          <a:stretch>
            <a:fillRect/>
          </a:stretch>
        </p:blipFill>
        <p:spPr>
          <a:xfrm>
            <a:off x="4038468" y="3909242"/>
            <a:ext cx="3951042" cy="2637320"/>
          </a:xfrm>
          <a:prstGeom prst="rect">
            <a:avLst/>
          </a:prstGeom>
        </p:spPr>
      </p:pic>
      <p:pic>
        <p:nvPicPr>
          <p:cNvPr id="7" name="Picture 6" descr="Timeline&#10;&#10;Description automatically generated">
            <a:extLst>
              <a:ext uri="{FF2B5EF4-FFF2-40B4-BE49-F238E27FC236}">
                <a16:creationId xmlns:a16="http://schemas.microsoft.com/office/drawing/2014/main" id="{6053B258-E24E-A84A-A029-A357849D3474}"/>
              </a:ext>
            </a:extLst>
          </p:cNvPr>
          <p:cNvPicPr>
            <a:picLocks noChangeAspect="1"/>
          </p:cNvPicPr>
          <p:nvPr/>
        </p:nvPicPr>
        <p:blipFill>
          <a:blip r:embed="rId5"/>
          <a:stretch>
            <a:fillRect/>
          </a:stretch>
        </p:blipFill>
        <p:spPr>
          <a:xfrm>
            <a:off x="7526390" y="2385391"/>
            <a:ext cx="4258443" cy="2842511"/>
          </a:xfrm>
          <a:prstGeom prst="rect">
            <a:avLst/>
          </a:prstGeom>
        </p:spPr>
      </p:pic>
    </p:spTree>
    <p:extLst>
      <p:ext uri="{BB962C8B-B14F-4D97-AF65-F5344CB8AC3E}">
        <p14:creationId xmlns:p14="http://schemas.microsoft.com/office/powerpoint/2010/main" val="196685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D5C1-067E-B741-8CBF-218EDA4854CE}"/>
              </a:ext>
            </a:extLst>
          </p:cNvPr>
          <p:cNvSpPr>
            <a:spLocks noGrp="1"/>
          </p:cNvSpPr>
          <p:nvPr>
            <p:ph type="title"/>
          </p:nvPr>
        </p:nvSpPr>
        <p:spPr/>
        <p:txBody>
          <a:bodyPr/>
          <a:lstStyle/>
          <a:p>
            <a:r>
              <a:rPr lang="en-US" dirty="0"/>
              <a:t>Frameworks for Good Story Structure</a:t>
            </a:r>
          </a:p>
        </p:txBody>
      </p:sp>
      <p:pic>
        <p:nvPicPr>
          <p:cNvPr id="4" name="Picture 3" descr="A picture containing line, diagram, design&#10;&#10;Description automatically generated">
            <a:extLst>
              <a:ext uri="{FF2B5EF4-FFF2-40B4-BE49-F238E27FC236}">
                <a16:creationId xmlns:a16="http://schemas.microsoft.com/office/drawing/2014/main" id="{69C2F458-095F-F94A-B458-8A416C7C1665}"/>
              </a:ext>
            </a:extLst>
          </p:cNvPr>
          <p:cNvPicPr>
            <a:picLocks noChangeAspect="1"/>
          </p:cNvPicPr>
          <p:nvPr/>
        </p:nvPicPr>
        <p:blipFill>
          <a:blip r:embed="rId3"/>
          <a:stretch>
            <a:fillRect/>
          </a:stretch>
        </p:blipFill>
        <p:spPr>
          <a:xfrm>
            <a:off x="1541462" y="2321675"/>
            <a:ext cx="8888413" cy="4300845"/>
          </a:xfrm>
          <a:prstGeom prst="rect">
            <a:avLst/>
          </a:prstGeom>
        </p:spPr>
      </p:pic>
    </p:spTree>
    <p:extLst>
      <p:ext uri="{BB962C8B-B14F-4D97-AF65-F5344CB8AC3E}">
        <p14:creationId xmlns:p14="http://schemas.microsoft.com/office/powerpoint/2010/main" val="110851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C1B8-6B02-0046-9FB2-26796AE7E6EB}"/>
              </a:ext>
            </a:extLst>
          </p:cNvPr>
          <p:cNvSpPr>
            <a:spLocks noGrp="1"/>
          </p:cNvSpPr>
          <p:nvPr>
            <p:ph type="title"/>
          </p:nvPr>
        </p:nvSpPr>
        <p:spPr/>
        <p:txBody>
          <a:bodyPr/>
          <a:lstStyle/>
          <a:p>
            <a:r>
              <a:rPr lang="en-US" dirty="0"/>
              <a:t>What are the major Plot Points?</a:t>
            </a:r>
          </a:p>
        </p:txBody>
      </p:sp>
      <p:sp>
        <p:nvSpPr>
          <p:cNvPr id="3" name="Content Placeholder 2">
            <a:extLst>
              <a:ext uri="{FF2B5EF4-FFF2-40B4-BE49-F238E27FC236}">
                <a16:creationId xmlns:a16="http://schemas.microsoft.com/office/drawing/2014/main" id="{CEDA517A-DA0E-4349-93A8-1BA560C40F63}"/>
              </a:ext>
            </a:extLst>
          </p:cNvPr>
          <p:cNvSpPr>
            <a:spLocks noGrp="1"/>
          </p:cNvSpPr>
          <p:nvPr>
            <p:ph idx="1"/>
          </p:nvPr>
        </p:nvSpPr>
        <p:spPr/>
        <p:txBody>
          <a:bodyPr>
            <a:normAutofit fontScale="92500"/>
          </a:bodyPr>
          <a:lstStyle/>
          <a:p>
            <a:r>
              <a:rPr lang="en-US" sz="2800" dirty="0"/>
              <a:t>Hook </a:t>
            </a:r>
            <a:r>
              <a:rPr lang="en-US" sz="2800" dirty="0">
                <a:sym typeface="Wingdings" pitchFamily="2" charset="2"/>
              </a:rPr>
              <a:t> the first thing that makes you go “hmmm?”</a:t>
            </a:r>
          </a:p>
          <a:p>
            <a:r>
              <a:rPr lang="en-US" sz="2800" dirty="0">
                <a:sym typeface="Wingdings" pitchFamily="2" charset="2"/>
              </a:rPr>
              <a:t>Inciting Incident  the thing that propels the hero into the action of the main story</a:t>
            </a:r>
          </a:p>
          <a:p>
            <a:r>
              <a:rPr lang="en-US" sz="2800" dirty="0">
                <a:sym typeface="Wingdings" pitchFamily="2" charset="2"/>
              </a:rPr>
              <a:t>First Plot Point  when the hero makes a decision to cross the threshold </a:t>
            </a:r>
          </a:p>
          <a:p>
            <a:r>
              <a:rPr lang="en-US" sz="2800" dirty="0">
                <a:sym typeface="Wingdings" pitchFamily="2" charset="2"/>
              </a:rPr>
              <a:t>First Pinch Point  the antagonistic force applies pressure to the hero</a:t>
            </a:r>
            <a:endParaRPr lang="en-US" sz="2800" dirty="0"/>
          </a:p>
          <a:p>
            <a:endParaRPr lang="en-US" sz="2800" dirty="0"/>
          </a:p>
        </p:txBody>
      </p:sp>
    </p:spTree>
    <p:extLst>
      <p:ext uri="{BB962C8B-B14F-4D97-AF65-F5344CB8AC3E}">
        <p14:creationId xmlns:p14="http://schemas.microsoft.com/office/powerpoint/2010/main" val="5669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C1B8-6B02-0046-9FB2-26796AE7E6EB}"/>
              </a:ext>
            </a:extLst>
          </p:cNvPr>
          <p:cNvSpPr>
            <a:spLocks noGrp="1"/>
          </p:cNvSpPr>
          <p:nvPr>
            <p:ph type="title"/>
          </p:nvPr>
        </p:nvSpPr>
        <p:spPr/>
        <p:txBody>
          <a:bodyPr/>
          <a:lstStyle/>
          <a:p>
            <a:r>
              <a:rPr lang="en-US" dirty="0"/>
              <a:t>What are the Plot Points? (cont’d.)</a:t>
            </a:r>
          </a:p>
        </p:txBody>
      </p:sp>
      <p:sp>
        <p:nvSpPr>
          <p:cNvPr id="3" name="Content Placeholder 2">
            <a:extLst>
              <a:ext uri="{FF2B5EF4-FFF2-40B4-BE49-F238E27FC236}">
                <a16:creationId xmlns:a16="http://schemas.microsoft.com/office/drawing/2014/main" id="{CEDA517A-DA0E-4349-93A8-1BA560C40F63}"/>
              </a:ext>
            </a:extLst>
          </p:cNvPr>
          <p:cNvSpPr>
            <a:spLocks noGrp="1"/>
          </p:cNvSpPr>
          <p:nvPr>
            <p:ph idx="1"/>
          </p:nvPr>
        </p:nvSpPr>
        <p:spPr/>
        <p:txBody>
          <a:bodyPr>
            <a:noAutofit/>
          </a:bodyPr>
          <a:lstStyle/>
          <a:p>
            <a:r>
              <a:rPr lang="en-US" sz="2800" dirty="0"/>
              <a:t>Midpoint </a:t>
            </a:r>
            <a:r>
              <a:rPr lang="en-US" sz="2800" dirty="0">
                <a:sym typeface="Wingdings" pitchFamily="2" charset="2"/>
              </a:rPr>
              <a:t> shifts the context of the story and moves hero from “reaction” to “action” </a:t>
            </a:r>
            <a:endParaRPr lang="en-US" sz="2800" dirty="0"/>
          </a:p>
          <a:p>
            <a:r>
              <a:rPr lang="en-US" sz="2800" dirty="0"/>
              <a:t>Pinch Point 2 </a:t>
            </a:r>
            <a:r>
              <a:rPr lang="en-US" sz="2800" dirty="0">
                <a:sym typeface="Wingdings" pitchFamily="2" charset="2"/>
              </a:rPr>
              <a:t> presence of the antagonistic force that sets up the lowest point</a:t>
            </a:r>
          </a:p>
          <a:p>
            <a:r>
              <a:rPr lang="en-US" sz="2800" dirty="0">
                <a:sym typeface="Wingdings" pitchFamily="2" charset="2"/>
              </a:rPr>
              <a:t>Third Plot Point  the beginning of the end</a:t>
            </a:r>
          </a:p>
          <a:p>
            <a:r>
              <a:rPr lang="en-US" sz="2800" dirty="0">
                <a:sym typeface="Wingdings" pitchFamily="2" charset="2"/>
              </a:rPr>
              <a:t>Climax  the conclusion of the A plot</a:t>
            </a:r>
          </a:p>
          <a:p>
            <a:r>
              <a:rPr lang="en-US" sz="2800" dirty="0">
                <a:sym typeface="Wingdings" pitchFamily="2" charset="2"/>
              </a:rPr>
              <a:t>Resolution  tying up loose ends, establishing the new normal</a:t>
            </a:r>
            <a:endParaRPr lang="en-US" sz="2800" dirty="0"/>
          </a:p>
        </p:txBody>
      </p:sp>
    </p:spTree>
    <p:extLst>
      <p:ext uri="{BB962C8B-B14F-4D97-AF65-F5344CB8AC3E}">
        <p14:creationId xmlns:p14="http://schemas.microsoft.com/office/powerpoint/2010/main" val="150526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2A97-7628-1745-B63B-01B8272724E7}"/>
              </a:ext>
            </a:extLst>
          </p:cNvPr>
          <p:cNvSpPr>
            <a:spLocks noGrp="1"/>
          </p:cNvSpPr>
          <p:nvPr>
            <p:ph type="title"/>
          </p:nvPr>
        </p:nvSpPr>
        <p:spPr/>
        <p:txBody>
          <a:bodyPr/>
          <a:lstStyle/>
          <a:p>
            <a:r>
              <a:rPr lang="en-US" dirty="0"/>
              <a:t>Hook</a:t>
            </a:r>
          </a:p>
        </p:txBody>
      </p:sp>
      <p:sp>
        <p:nvSpPr>
          <p:cNvPr id="3" name="Content Placeholder 2">
            <a:extLst>
              <a:ext uri="{FF2B5EF4-FFF2-40B4-BE49-F238E27FC236}">
                <a16:creationId xmlns:a16="http://schemas.microsoft.com/office/drawing/2014/main" id="{17959EDC-EB2D-B847-BE98-E53661E10080}"/>
              </a:ext>
            </a:extLst>
          </p:cNvPr>
          <p:cNvSpPr>
            <a:spLocks noGrp="1"/>
          </p:cNvSpPr>
          <p:nvPr>
            <p:ph idx="1"/>
          </p:nvPr>
        </p:nvSpPr>
        <p:spPr/>
        <p:txBody>
          <a:bodyPr>
            <a:normAutofit fontScale="85000" lnSpcReduction="20000"/>
          </a:bodyPr>
          <a:lstStyle/>
          <a:p>
            <a:r>
              <a:rPr lang="en-US" sz="2800" dirty="0"/>
              <a:t>Hook: The first “thing” that happens to your MC</a:t>
            </a:r>
          </a:p>
          <a:p>
            <a:pPr lvl="1"/>
            <a:r>
              <a:rPr lang="en-US" sz="2600" dirty="0"/>
              <a:t>Example: </a:t>
            </a:r>
          </a:p>
          <a:p>
            <a:pPr lvl="2"/>
            <a:r>
              <a:rPr lang="en-US" sz="2400" dirty="0"/>
              <a:t>A League of Their Own: Dottie is happy, but Kit wants to try out for the new women’s baseball league</a:t>
            </a:r>
          </a:p>
          <a:p>
            <a:pPr lvl="2"/>
            <a:r>
              <a:rPr lang="en-US" sz="2400" dirty="0"/>
              <a:t>The Lion King: There’s a new lion cub in the circle of life</a:t>
            </a:r>
          </a:p>
          <a:p>
            <a:r>
              <a:rPr lang="en-US" sz="2800" dirty="0"/>
              <a:t>Questions to ask:</a:t>
            </a:r>
          </a:p>
          <a:p>
            <a:pPr lvl="1"/>
            <a:r>
              <a:rPr lang="en-US" sz="2600" dirty="0"/>
              <a:t>Does your Hook establish your MC’s “Normal World”?</a:t>
            </a:r>
          </a:p>
          <a:p>
            <a:pPr lvl="1"/>
            <a:r>
              <a:rPr lang="en-US" sz="2600" dirty="0"/>
              <a:t>Does your Hook represent the ending of an old way of life?</a:t>
            </a:r>
            <a:endParaRPr lang="en-US" sz="2400" dirty="0"/>
          </a:p>
        </p:txBody>
      </p:sp>
    </p:spTree>
    <p:extLst>
      <p:ext uri="{BB962C8B-B14F-4D97-AF65-F5344CB8AC3E}">
        <p14:creationId xmlns:p14="http://schemas.microsoft.com/office/powerpoint/2010/main" val="355186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2BC-90D9-8C42-A7E4-90BC103A32EF}"/>
              </a:ext>
            </a:extLst>
          </p:cNvPr>
          <p:cNvSpPr>
            <a:spLocks noGrp="1"/>
          </p:cNvSpPr>
          <p:nvPr>
            <p:ph type="title"/>
          </p:nvPr>
        </p:nvSpPr>
        <p:spPr/>
        <p:txBody>
          <a:bodyPr/>
          <a:lstStyle/>
          <a:p>
            <a:r>
              <a:rPr lang="en-US" dirty="0"/>
              <a:t>Inciting Incident</a:t>
            </a:r>
          </a:p>
        </p:txBody>
      </p:sp>
      <p:sp>
        <p:nvSpPr>
          <p:cNvPr id="3" name="Content Placeholder 2">
            <a:extLst>
              <a:ext uri="{FF2B5EF4-FFF2-40B4-BE49-F238E27FC236}">
                <a16:creationId xmlns:a16="http://schemas.microsoft.com/office/drawing/2014/main" id="{EB1F60F5-59D1-5A49-A18C-6EAC3B58DB02}"/>
              </a:ext>
            </a:extLst>
          </p:cNvPr>
          <p:cNvSpPr>
            <a:spLocks noGrp="1"/>
          </p:cNvSpPr>
          <p:nvPr>
            <p:ph idx="1"/>
          </p:nvPr>
        </p:nvSpPr>
        <p:spPr/>
        <p:txBody>
          <a:bodyPr>
            <a:normAutofit fontScale="92500" lnSpcReduction="10000"/>
          </a:bodyPr>
          <a:lstStyle/>
          <a:p>
            <a:r>
              <a:rPr lang="en-US" sz="2800" dirty="0"/>
              <a:t>Inciting Incident: The call to action</a:t>
            </a:r>
          </a:p>
          <a:p>
            <a:pPr lvl="1"/>
            <a:r>
              <a:rPr lang="en-US" sz="2600" dirty="0"/>
              <a:t>The first time the hero is asked to engage with the main conflict</a:t>
            </a:r>
          </a:p>
          <a:p>
            <a:r>
              <a:rPr lang="en-US" sz="2800" dirty="0"/>
              <a:t>Examples:</a:t>
            </a:r>
          </a:p>
          <a:p>
            <a:pPr lvl="1"/>
            <a:r>
              <a:rPr lang="en-US" sz="2600" dirty="0"/>
              <a:t>A League of Their Own: Dottie agrees to join the team only to help her sister, Kit</a:t>
            </a:r>
          </a:p>
          <a:p>
            <a:pPr lvl="1"/>
            <a:r>
              <a:rPr lang="en-US" sz="2600" dirty="0"/>
              <a:t>The Lion King: Simba goes to the Elephant Graveyard and is cornered by hyenas</a:t>
            </a:r>
          </a:p>
        </p:txBody>
      </p:sp>
    </p:spTree>
    <p:extLst>
      <p:ext uri="{BB962C8B-B14F-4D97-AF65-F5344CB8AC3E}">
        <p14:creationId xmlns:p14="http://schemas.microsoft.com/office/powerpoint/2010/main" val="3945309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2929</Words>
  <Application>Microsoft Macintosh PowerPoint</Application>
  <PresentationFormat>Widescreen</PresentationFormat>
  <Paragraphs>212</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 3</vt:lpstr>
      <vt:lpstr>Ion Boardroom</vt:lpstr>
      <vt:lpstr>Story Structure: How to Plot Your Story Roadmap</vt:lpstr>
      <vt:lpstr>What is story structure?</vt:lpstr>
      <vt:lpstr>Why is story structure important?</vt:lpstr>
      <vt:lpstr>Frameworks for Good Story Structure</vt:lpstr>
      <vt:lpstr>Frameworks for Good Story Structure</vt:lpstr>
      <vt:lpstr>What are the major Plot Points?</vt:lpstr>
      <vt:lpstr>What are the Plot Points? (cont’d.)</vt:lpstr>
      <vt:lpstr>Hook</vt:lpstr>
      <vt:lpstr>Inciting Incident</vt:lpstr>
      <vt:lpstr>Inciting Incident</vt:lpstr>
      <vt:lpstr>Plot Point 1</vt:lpstr>
      <vt:lpstr>Plot Point 1</vt:lpstr>
      <vt:lpstr>Pinch Point 1</vt:lpstr>
      <vt:lpstr>Pinch Point 1</vt:lpstr>
      <vt:lpstr>Midpoint</vt:lpstr>
      <vt:lpstr>Midpoint</vt:lpstr>
      <vt:lpstr>Pinch Point 2</vt:lpstr>
      <vt:lpstr>Pinch Point 2</vt:lpstr>
      <vt:lpstr>Plot Point 3</vt:lpstr>
      <vt:lpstr>Plot Point 3</vt:lpstr>
      <vt:lpstr>Climax</vt:lpstr>
      <vt:lpstr>Climax</vt:lpstr>
      <vt:lpstr>Resolution</vt:lpstr>
      <vt:lpstr>Resolution</vt:lpstr>
      <vt:lpstr>Frameworks for Good Story Structure</vt:lpstr>
      <vt:lpstr>Putting it all together</vt:lpstr>
      <vt:lpstr>Putting it all together</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Chiastic Plot Structure: The Shortcut to Fixing Your Broken Plot</dc:title>
  <dc:creator>Chris Riha</dc:creator>
  <cp:lastModifiedBy>Chris Riha</cp:lastModifiedBy>
  <cp:revision>2</cp:revision>
  <dcterms:created xsi:type="dcterms:W3CDTF">2023-07-31T20:51:03Z</dcterms:created>
  <dcterms:modified xsi:type="dcterms:W3CDTF">2023-10-26T02:35:09Z</dcterms:modified>
</cp:coreProperties>
</file>