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9144000"/>
  <p:notesSz cx="6858000" cy="9144000"/>
  <p:embeddedFontLst>
    <p:embeddedFont>
      <p:font typeface="Roboto"/>
      <p:regular r:id="rId34"/>
      <p:bold r:id="rId35"/>
      <p:italic r:id="rId36"/>
      <p:boldItalic r:id="rId37"/>
    </p:embeddedFont>
    <p:embeddedFont>
      <p:font typeface="Amatic SC"/>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bold.fntdata"/><Relationship Id="rId12" Type="http://schemas.openxmlformats.org/officeDocument/2006/relationships/slide" Target="slides/slide8.xml"/><Relationship Id="rId34" Type="http://schemas.openxmlformats.org/officeDocument/2006/relationships/font" Target="fonts/Roboto-regular.fntdata"/><Relationship Id="rId15" Type="http://schemas.openxmlformats.org/officeDocument/2006/relationships/slide" Target="slides/slide11.xml"/><Relationship Id="rId37" Type="http://schemas.openxmlformats.org/officeDocument/2006/relationships/font" Target="fonts/Roboto-boldItalic.fntdata"/><Relationship Id="rId14" Type="http://schemas.openxmlformats.org/officeDocument/2006/relationships/slide" Target="slides/slide10.xml"/><Relationship Id="rId36" Type="http://schemas.openxmlformats.org/officeDocument/2006/relationships/font" Target="fonts/Roboto-italic.fntdata"/><Relationship Id="rId17" Type="http://schemas.openxmlformats.org/officeDocument/2006/relationships/slide" Target="slides/slide13.xml"/><Relationship Id="rId39" Type="http://schemas.openxmlformats.org/officeDocument/2006/relationships/font" Target="fonts/AmaticSC-bold.fntdata"/><Relationship Id="rId16" Type="http://schemas.openxmlformats.org/officeDocument/2006/relationships/slide" Target="slides/slide12.xml"/><Relationship Id="rId38" Type="http://schemas.openxmlformats.org/officeDocument/2006/relationships/font" Target="fonts/AmaticSC-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352a8a8098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g352a8a809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fe182783c_0_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bfe182783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04c36c037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c04c36c03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c04dd1c5e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c04dd1c5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04dd1c5e6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04dd1c5e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04dd1c5e6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c04dd1c5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comparison, Vancouver WA has:</a:t>
            </a:r>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5.6</a:t>
            </a:r>
            <a:r>
              <a:rPr lang="en" sz="1800">
                <a:solidFill>
                  <a:srgbClr val="595959"/>
                </a:solidFill>
                <a:latin typeface="Roboto"/>
                <a:ea typeface="Roboto"/>
                <a:cs typeface="Roboto"/>
                <a:sym typeface="Roboto"/>
              </a:rPr>
              <a:t>% of housing units are vacant.</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34.6% of residents never went to college.</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7.7% of households have no vehicle.</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Average household spends $86.53 on books per year.</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Average household spends $361.24 on tobacco products per year. </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Average household spends $9.97 on white bread and $65.75 on bread other than white per year. </a:t>
            </a:r>
            <a:endParaRPr sz="1800">
              <a:solidFill>
                <a:srgbClr val="595959"/>
              </a:solidFill>
              <a:latin typeface="Roboto"/>
              <a:ea typeface="Roboto"/>
              <a:cs typeface="Roboto"/>
              <a:sym typeface="Roboto"/>
            </a:endParaRPr>
          </a:p>
          <a:p>
            <a:pPr indent="-342900" lvl="0" marL="457200" rtl="0" algn="l">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Average household spends $103.61 on coffee per year and $63.95 on tea.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04dd1c5e6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c04dd1c5e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04dd1c5e6_0_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c04dd1c5e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04dd1c5e6_0_1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c04dd1c5e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04dd1c5e6_0_1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c04dd1c5e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c04dd1c5e6_0_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c04dd1c5e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2ad82e3afd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g2ad82e3af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c04dd1c5e6_0_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c04dd1c5e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c04dd1c5e6_0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c04dd1c5e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c04dd1c5e6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c04dd1c5e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063e3d82c_1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c063e3d82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c063e3d82c_1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c063e3d82c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063e3d82c_1_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c063e3d82c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 Griffey, Jr.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fe182783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bfe18278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04dd1c5e6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c04dd1c5e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c0d356eaa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c0d356ea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11df91ab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c11df91a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2bc52f17028_0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2bc52f1702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52a8a8098_0_1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52a8a809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bc52f1702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bc52f170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bbdd97c0c5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bbdd97c0c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c52f17028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bc52f1702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52a8a8098_0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52a8a809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fe182783c_0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bfe182783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mt="67000"/>
          </a:blip>
          <a:srcRect b="37189" l="0" r="34542" t="0"/>
          <a:stretch/>
        </p:blipFill>
        <p:spPr>
          <a:xfrm>
            <a:off x="1039885" y="198084"/>
            <a:ext cx="8129183" cy="6683651"/>
          </a:xfrm>
          <a:prstGeom prst="rect">
            <a:avLst/>
          </a:prstGeom>
          <a:noFill/>
          <a:ln>
            <a:noFill/>
          </a:ln>
        </p:spPr>
      </p:pic>
      <p:sp>
        <p:nvSpPr>
          <p:cNvPr id="11" name="Google Shape;11;p2"/>
          <p:cNvSpPr txBox="1"/>
          <p:nvPr>
            <p:ph type="ctrTitle"/>
          </p:nvPr>
        </p:nvSpPr>
        <p:spPr>
          <a:xfrm>
            <a:off x="311700" y="2514600"/>
            <a:ext cx="8520600" cy="1056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6000"/>
              <a:buFont typeface="Roboto"/>
              <a:buNone/>
              <a:defRPr b="1" sz="6000">
                <a:latin typeface="Roboto"/>
                <a:ea typeface="Roboto"/>
                <a:cs typeface="Roboto"/>
                <a:sym typeface="Roboto"/>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 name="Google Shape;12;p2"/>
          <p:cNvSpPr txBox="1"/>
          <p:nvPr>
            <p:ph idx="1" type="subTitle"/>
          </p:nvPr>
        </p:nvSpPr>
        <p:spPr>
          <a:xfrm>
            <a:off x="311700" y="363298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Roboto"/>
              <a:buNone/>
              <a:defRPr sz="2800">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13" name="Google Shape;13;p2"/>
          <p:cNvCxnSpPr/>
          <p:nvPr/>
        </p:nvCxnSpPr>
        <p:spPr>
          <a:xfrm>
            <a:off x="2712175" y="2335250"/>
            <a:ext cx="3567300" cy="0"/>
          </a:xfrm>
          <a:prstGeom prst="straightConnector1">
            <a:avLst/>
          </a:prstGeom>
          <a:noFill/>
          <a:ln cap="flat" cmpd="sng" w="28575">
            <a:solidFill>
              <a:srgbClr val="000000"/>
            </a:solidFill>
            <a:prstDash val="solid"/>
            <a:round/>
            <a:headEnd len="med" w="med" type="none"/>
            <a:tailEnd len="med" w="med" type="none"/>
          </a:ln>
        </p:spPr>
      </p:cxnSp>
      <p:sp>
        <p:nvSpPr>
          <p:cNvPr id="14" name="Google Shape;14;p2"/>
          <p:cNvSpPr txBox="1"/>
          <p:nvPr/>
        </p:nvSpPr>
        <p:spPr>
          <a:xfrm>
            <a:off x="2628900" y="1396225"/>
            <a:ext cx="3771900" cy="10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dk1"/>
                </a:solidFill>
                <a:latin typeface="Roboto"/>
                <a:ea typeface="Roboto"/>
                <a:cs typeface="Roboto"/>
                <a:sym typeface="Roboto"/>
              </a:rPr>
              <a:t>FVRLibraries</a:t>
            </a:r>
            <a:endParaRPr b="1" sz="6400">
              <a:solidFill>
                <a:schemeClr val="dk1"/>
              </a:solidFill>
              <a:latin typeface="Roboto"/>
              <a:ea typeface="Roboto"/>
              <a:cs typeface="Roboto"/>
              <a:sym typeface="Roboto"/>
            </a:endParaRPr>
          </a:p>
        </p:txBody>
      </p:sp>
      <p:pic>
        <p:nvPicPr>
          <p:cNvPr id="15" name="Google Shape;15;p2"/>
          <p:cNvPicPr preferRelativeResize="0"/>
          <p:nvPr/>
        </p:nvPicPr>
        <p:blipFill rotWithShape="1">
          <a:blip r:embed="rId3">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title and body"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Roboto"/>
              <a:buNone/>
              <a:defRPr b="1">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Roboto"/>
              <a:buChar char="●"/>
              <a:defRPr>
                <a:latin typeface="Roboto"/>
                <a:ea typeface="Roboto"/>
                <a:cs typeface="Roboto"/>
                <a:sym typeface="Roboto"/>
              </a:defRPr>
            </a:lvl1pPr>
            <a:lvl2pPr indent="-317500" lvl="1" marL="914400" rtl="0">
              <a:spcBef>
                <a:spcPts val="1600"/>
              </a:spcBef>
              <a:spcAft>
                <a:spcPts val="0"/>
              </a:spcAft>
              <a:buSzPts val="1400"/>
              <a:buFont typeface="Roboto"/>
              <a:buChar char="○"/>
              <a:defRPr>
                <a:latin typeface="Roboto"/>
                <a:ea typeface="Roboto"/>
                <a:cs typeface="Roboto"/>
                <a:sym typeface="Roboto"/>
              </a:defRPr>
            </a:lvl2pPr>
            <a:lvl3pPr indent="-317500" lvl="2" marL="1371600" rtl="0">
              <a:spcBef>
                <a:spcPts val="1600"/>
              </a:spcBef>
              <a:spcAft>
                <a:spcPts val="0"/>
              </a:spcAft>
              <a:buSzPts val="1400"/>
              <a:buFont typeface="Roboto"/>
              <a:buChar char="■"/>
              <a:defRPr>
                <a:latin typeface="Roboto"/>
                <a:ea typeface="Roboto"/>
                <a:cs typeface="Roboto"/>
                <a:sym typeface="Roboto"/>
              </a:defRPr>
            </a:lvl3pPr>
            <a:lvl4pPr indent="-317500" lvl="3" marL="1828800" rtl="0">
              <a:spcBef>
                <a:spcPts val="1600"/>
              </a:spcBef>
              <a:spcAft>
                <a:spcPts val="0"/>
              </a:spcAft>
              <a:buSzPts val="1400"/>
              <a:buFont typeface="Roboto"/>
              <a:buChar char="●"/>
              <a:defRPr>
                <a:latin typeface="Roboto"/>
                <a:ea typeface="Roboto"/>
                <a:cs typeface="Roboto"/>
                <a:sym typeface="Roboto"/>
              </a:defRPr>
            </a:lvl4pPr>
            <a:lvl5pPr indent="-317500" lvl="4" marL="2286000" rtl="0">
              <a:spcBef>
                <a:spcPts val="1600"/>
              </a:spcBef>
              <a:spcAft>
                <a:spcPts val="0"/>
              </a:spcAft>
              <a:buSzPts val="1400"/>
              <a:buFont typeface="Roboto"/>
              <a:buChar char="○"/>
              <a:defRPr>
                <a:latin typeface="Roboto"/>
                <a:ea typeface="Roboto"/>
                <a:cs typeface="Roboto"/>
                <a:sym typeface="Roboto"/>
              </a:defRPr>
            </a:lvl5pPr>
            <a:lvl6pPr indent="-317500" lvl="5" marL="2743200" rtl="0">
              <a:spcBef>
                <a:spcPts val="1600"/>
              </a:spcBef>
              <a:spcAft>
                <a:spcPts val="0"/>
              </a:spcAft>
              <a:buSzPts val="1400"/>
              <a:buFont typeface="Roboto"/>
              <a:buChar char="■"/>
              <a:defRPr>
                <a:latin typeface="Roboto"/>
                <a:ea typeface="Roboto"/>
                <a:cs typeface="Roboto"/>
                <a:sym typeface="Roboto"/>
              </a:defRPr>
            </a:lvl6pPr>
            <a:lvl7pPr indent="-317500" lvl="6" marL="3200400" rtl="0">
              <a:spcBef>
                <a:spcPts val="1600"/>
              </a:spcBef>
              <a:spcAft>
                <a:spcPts val="0"/>
              </a:spcAft>
              <a:buSzPts val="1400"/>
              <a:buFont typeface="Roboto"/>
              <a:buChar char="●"/>
              <a:defRPr>
                <a:latin typeface="Roboto"/>
                <a:ea typeface="Roboto"/>
                <a:cs typeface="Roboto"/>
                <a:sym typeface="Roboto"/>
              </a:defRPr>
            </a:lvl7pPr>
            <a:lvl8pPr indent="-317500" lvl="7" marL="3657600" rtl="0">
              <a:spcBef>
                <a:spcPts val="1600"/>
              </a:spcBef>
              <a:spcAft>
                <a:spcPts val="0"/>
              </a:spcAft>
              <a:buSzPts val="1400"/>
              <a:buFont typeface="Roboto"/>
              <a:buChar char="○"/>
              <a:defRPr>
                <a:latin typeface="Roboto"/>
                <a:ea typeface="Roboto"/>
                <a:cs typeface="Roboto"/>
                <a:sym typeface="Roboto"/>
              </a:defRPr>
            </a:lvl8pPr>
            <a:lvl9pPr indent="-317500" lvl="8" marL="4114800" rtl="0">
              <a:spcBef>
                <a:spcPts val="1600"/>
              </a:spcBef>
              <a:spcAft>
                <a:spcPts val="1600"/>
              </a:spcAft>
              <a:buSzPts val="1400"/>
              <a:buFont typeface="Roboto"/>
              <a:buChar char="■"/>
              <a:defRPr>
                <a:latin typeface="Roboto"/>
                <a:ea typeface="Roboto"/>
                <a:cs typeface="Roboto"/>
                <a:sym typeface="Roboto"/>
              </a:defRPr>
            </a:lvl9pPr>
          </a:lstStyle>
          <a:p/>
        </p:txBody>
      </p:sp>
      <p:pic>
        <p:nvPicPr>
          <p:cNvPr id="19" name="Google Shape;19;p3"/>
          <p:cNvPicPr preferRelativeResize="0"/>
          <p:nvPr/>
        </p:nvPicPr>
        <p:blipFill rotWithShape="1">
          <a:blip r:embed="rId2">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Roboto"/>
              <a:buNone/>
              <a:defRPr b="1">
                <a:latin typeface="Roboto"/>
                <a:ea typeface="Roboto"/>
                <a:cs typeface="Roboto"/>
                <a:sym typeface="Roboto"/>
              </a:defRPr>
            </a:lvl1pPr>
            <a:lvl2pPr lvl="1" rtl="0">
              <a:spcBef>
                <a:spcPts val="0"/>
              </a:spcBef>
              <a:spcAft>
                <a:spcPts val="0"/>
              </a:spcAft>
              <a:buSzPts val="2800"/>
              <a:buFont typeface="Roboto"/>
              <a:buNone/>
              <a:defRPr b="1">
                <a:latin typeface="Roboto"/>
                <a:ea typeface="Roboto"/>
                <a:cs typeface="Roboto"/>
                <a:sym typeface="Roboto"/>
              </a:defRPr>
            </a:lvl2pPr>
            <a:lvl3pPr lvl="2" rtl="0">
              <a:spcBef>
                <a:spcPts val="0"/>
              </a:spcBef>
              <a:spcAft>
                <a:spcPts val="0"/>
              </a:spcAft>
              <a:buSzPts val="2800"/>
              <a:buFont typeface="Roboto"/>
              <a:buNone/>
              <a:defRPr b="1">
                <a:latin typeface="Roboto"/>
                <a:ea typeface="Roboto"/>
                <a:cs typeface="Roboto"/>
                <a:sym typeface="Roboto"/>
              </a:defRPr>
            </a:lvl3pPr>
            <a:lvl4pPr lvl="3" rtl="0">
              <a:spcBef>
                <a:spcPts val="0"/>
              </a:spcBef>
              <a:spcAft>
                <a:spcPts val="0"/>
              </a:spcAft>
              <a:buSzPts val="2800"/>
              <a:buFont typeface="Roboto"/>
              <a:buNone/>
              <a:defRPr b="1">
                <a:latin typeface="Roboto"/>
                <a:ea typeface="Roboto"/>
                <a:cs typeface="Roboto"/>
                <a:sym typeface="Roboto"/>
              </a:defRPr>
            </a:lvl4pPr>
            <a:lvl5pPr lvl="4" rtl="0">
              <a:spcBef>
                <a:spcPts val="0"/>
              </a:spcBef>
              <a:spcAft>
                <a:spcPts val="0"/>
              </a:spcAft>
              <a:buSzPts val="2800"/>
              <a:buFont typeface="Roboto"/>
              <a:buNone/>
              <a:defRPr b="1">
                <a:latin typeface="Roboto"/>
                <a:ea typeface="Roboto"/>
                <a:cs typeface="Roboto"/>
                <a:sym typeface="Roboto"/>
              </a:defRPr>
            </a:lvl5pPr>
            <a:lvl6pPr lvl="5" rtl="0">
              <a:spcBef>
                <a:spcPts val="0"/>
              </a:spcBef>
              <a:spcAft>
                <a:spcPts val="0"/>
              </a:spcAft>
              <a:buSzPts val="2800"/>
              <a:buFont typeface="Roboto"/>
              <a:buNone/>
              <a:defRPr b="1">
                <a:latin typeface="Roboto"/>
                <a:ea typeface="Roboto"/>
                <a:cs typeface="Roboto"/>
                <a:sym typeface="Roboto"/>
              </a:defRPr>
            </a:lvl6pPr>
            <a:lvl7pPr lvl="6" rtl="0">
              <a:spcBef>
                <a:spcPts val="0"/>
              </a:spcBef>
              <a:spcAft>
                <a:spcPts val="0"/>
              </a:spcAft>
              <a:buSzPts val="2800"/>
              <a:buFont typeface="Roboto"/>
              <a:buNone/>
              <a:defRPr b="1">
                <a:latin typeface="Roboto"/>
                <a:ea typeface="Roboto"/>
                <a:cs typeface="Roboto"/>
                <a:sym typeface="Roboto"/>
              </a:defRPr>
            </a:lvl7pPr>
            <a:lvl8pPr lvl="7" rtl="0">
              <a:spcBef>
                <a:spcPts val="0"/>
              </a:spcBef>
              <a:spcAft>
                <a:spcPts val="0"/>
              </a:spcAft>
              <a:buSzPts val="2800"/>
              <a:buFont typeface="Roboto"/>
              <a:buNone/>
              <a:defRPr b="1">
                <a:latin typeface="Roboto"/>
                <a:ea typeface="Roboto"/>
                <a:cs typeface="Roboto"/>
                <a:sym typeface="Roboto"/>
              </a:defRPr>
            </a:lvl8pPr>
            <a:lvl9pPr lvl="8" rtl="0">
              <a:spcBef>
                <a:spcPts val="0"/>
              </a:spcBef>
              <a:spcAft>
                <a:spcPts val="0"/>
              </a:spcAft>
              <a:buSzPts val="2800"/>
              <a:buFont typeface="Roboto"/>
              <a:buNone/>
              <a:defRPr b="1">
                <a:latin typeface="Roboto"/>
                <a:ea typeface="Roboto"/>
                <a:cs typeface="Roboto"/>
                <a:sym typeface="Roboto"/>
              </a:defRPr>
            </a:lvl9pPr>
          </a:lstStyle>
          <a:p/>
        </p:txBody>
      </p:sp>
      <p:sp>
        <p:nvSpPr>
          <p:cNvPr id="22" name="Google Shape;22;p4"/>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1600"/>
              </a:spcBef>
              <a:spcAft>
                <a:spcPts val="0"/>
              </a:spcAft>
              <a:buSzPts val="1200"/>
              <a:buFont typeface="Roboto"/>
              <a:buChar char="○"/>
              <a:defRPr sz="1200">
                <a:latin typeface="Roboto"/>
                <a:ea typeface="Roboto"/>
                <a:cs typeface="Roboto"/>
                <a:sym typeface="Roboto"/>
              </a:defRPr>
            </a:lvl2pPr>
            <a:lvl3pPr indent="-304800" lvl="2" marL="1371600" rtl="0">
              <a:spcBef>
                <a:spcPts val="1600"/>
              </a:spcBef>
              <a:spcAft>
                <a:spcPts val="0"/>
              </a:spcAft>
              <a:buSzPts val="1200"/>
              <a:buFont typeface="Roboto"/>
              <a:buChar char="■"/>
              <a:defRPr sz="1200">
                <a:latin typeface="Roboto"/>
                <a:ea typeface="Roboto"/>
                <a:cs typeface="Roboto"/>
                <a:sym typeface="Roboto"/>
              </a:defRPr>
            </a:lvl3pPr>
            <a:lvl4pPr indent="-304800" lvl="3" marL="1828800" rtl="0">
              <a:spcBef>
                <a:spcPts val="1600"/>
              </a:spcBef>
              <a:spcAft>
                <a:spcPts val="0"/>
              </a:spcAft>
              <a:buSzPts val="1200"/>
              <a:buFont typeface="Roboto"/>
              <a:buChar char="●"/>
              <a:defRPr sz="1200">
                <a:latin typeface="Roboto"/>
                <a:ea typeface="Roboto"/>
                <a:cs typeface="Roboto"/>
                <a:sym typeface="Roboto"/>
              </a:defRPr>
            </a:lvl4pPr>
            <a:lvl5pPr indent="-304800" lvl="4" marL="2286000" rtl="0">
              <a:spcBef>
                <a:spcPts val="1600"/>
              </a:spcBef>
              <a:spcAft>
                <a:spcPts val="0"/>
              </a:spcAft>
              <a:buSzPts val="1200"/>
              <a:buFont typeface="Roboto"/>
              <a:buChar char="○"/>
              <a:defRPr sz="1200">
                <a:latin typeface="Roboto"/>
                <a:ea typeface="Roboto"/>
                <a:cs typeface="Roboto"/>
                <a:sym typeface="Roboto"/>
              </a:defRPr>
            </a:lvl5pPr>
            <a:lvl6pPr indent="-304800" lvl="5" marL="2743200" rtl="0">
              <a:spcBef>
                <a:spcPts val="1600"/>
              </a:spcBef>
              <a:spcAft>
                <a:spcPts val="0"/>
              </a:spcAft>
              <a:buSzPts val="1200"/>
              <a:buFont typeface="Roboto"/>
              <a:buChar char="■"/>
              <a:defRPr sz="1200">
                <a:latin typeface="Roboto"/>
                <a:ea typeface="Roboto"/>
                <a:cs typeface="Roboto"/>
                <a:sym typeface="Roboto"/>
              </a:defRPr>
            </a:lvl6pPr>
            <a:lvl7pPr indent="-304800" lvl="6" marL="3200400" rtl="0">
              <a:spcBef>
                <a:spcPts val="1600"/>
              </a:spcBef>
              <a:spcAft>
                <a:spcPts val="0"/>
              </a:spcAft>
              <a:buSzPts val="1200"/>
              <a:buFont typeface="Roboto"/>
              <a:buChar char="●"/>
              <a:defRPr sz="1200">
                <a:latin typeface="Roboto"/>
                <a:ea typeface="Roboto"/>
                <a:cs typeface="Roboto"/>
                <a:sym typeface="Roboto"/>
              </a:defRPr>
            </a:lvl7pPr>
            <a:lvl8pPr indent="-304800" lvl="7" marL="3657600" rtl="0">
              <a:spcBef>
                <a:spcPts val="1600"/>
              </a:spcBef>
              <a:spcAft>
                <a:spcPts val="0"/>
              </a:spcAft>
              <a:buSzPts val="1200"/>
              <a:buFont typeface="Roboto"/>
              <a:buChar char="○"/>
              <a:defRPr sz="1200">
                <a:latin typeface="Roboto"/>
                <a:ea typeface="Roboto"/>
                <a:cs typeface="Roboto"/>
                <a:sym typeface="Roboto"/>
              </a:defRPr>
            </a:lvl8pPr>
            <a:lvl9pPr indent="-304800" lvl="8" marL="4114800" rtl="0">
              <a:spcBef>
                <a:spcPts val="1600"/>
              </a:spcBef>
              <a:spcAft>
                <a:spcPts val="1600"/>
              </a:spcAft>
              <a:buSzPts val="1200"/>
              <a:buFont typeface="Roboto"/>
              <a:buChar char="■"/>
              <a:defRPr sz="1200">
                <a:latin typeface="Roboto"/>
                <a:ea typeface="Roboto"/>
                <a:cs typeface="Roboto"/>
                <a:sym typeface="Roboto"/>
              </a:defRPr>
            </a:lvl9pPr>
          </a:lstStyle>
          <a:p/>
        </p:txBody>
      </p:sp>
      <p:sp>
        <p:nvSpPr>
          <p:cNvPr id="23" name="Google Shape;23;p4"/>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1600"/>
              </a:spcBef>
              <a:spcAft>
                <a:spcPts val="0"/>
              </a:spcAft>
              <a:buSzPts val="1200"/>
              <a:buFont typeface="Roboto"/>
              <a:buChar char="○"/>
              <a:defRPr sz="1200">
                <a:latin typeface="Roboto"/>
                <a:ea typeface="Roboto"/>
                <a:cs typeface="Roboto"/>
                <a:sym typeface="Roboto"/>
              </a:defRPr>
            </a:lvl2pPr>
            <a:lvl3pPr indent="-304800" lvl="2" marL="1371600" rtl="0">
              <a:spcBef>
                <a:spcPts val="1600"/>
              </a:spcBef>
              <a:spcAft>
                <a:spcPts val="0"/>
              </a:spcAft>
              <a:buSzPts val="1200"/>
              <a:buFont typeface="Roboto"/>
              <a:buChar char="■"/>
              <a:defRPr sz="1200">
                <a:latin typeface="Roboto"/>
                <a:ea typeface="Roboto"/>
                <a:cs typeface="Roboto"/>
                <a:sym typeface="Roboto"/>
              </a:defRPr>
            </a:lvl3pPr>
            <a:lvl4pPr indent="-304800" lvl="3" marL="1828800" rtl="0">
              <a:spcBef>
                <a:spcPts val="1600"/>
              </a:spcBef>
              <a:spcAft>
                <a:spcPts val="0"/>
              </a:spcAft>
              <a:buSzPts val="1200"/>
              <a:buFont typeface="Roboto"/>
              <a:buChar char="●"/>
              <a:defRPr sz="1200">
                <a:latin typeface="Roboto"/>
                <a:ea typeface="Roboto"/>
                <a:cs typeface="Roboto"/>
                <a:sym typeface="Roboto"/>
              </a:defRPr>
            </a:lvl4pPr>
            <a:lvl5pPr indent="-304800" lvl="4" marL="2286000" rtl="0">
              <a:spcBef>
                <a:spcPts val="1600"/>
              </a:spcBef>
              <a:spcAft>
                <a:spcPts val="0"/>
              </a:spcAft>
              <a:buSzPts val="1200"/>
              <a:buFont typeface="Roboto"/>
              <a:buChar char="○"/>
              <a:defRPr sz="1200">
                <a:latin typeface="Roboto"/>
                <a:ea typeface="Roboto"/>
                <a:cs typeface="Roboto"/>
                <a:sym typeface="Roboto"/>
              </a:defRPr>
            </a:lvl5pPr>
            <a:lvl6pPr indent="-304800" lvl="5" marL="2743200" rtl="0">
              <a:spcBef>
                <a:spcPts val="1600"/>
              </a:spcBef>
              <a:spcAft>
                <a:spcPts val="0"/>
              </a:spcAft>
              <a:buSzPts val="1200"/>
              <a:buFont typeface="Roboto"/>
              <a:buChar char="■"/>
              <a:defRPr sz="1200">
                <a:latin typeface="Roboto"/>
                <a:ea typeface="Roboto"/>
                <a:cs typeface="Roboto"/>
                <a:sym typeface="Roboto"/>
              </a:defRPr>
            </a:lvl6pPr>
            <a:lvl7pPr indent="-304800" lvl="6" marL="3200400" rtl="0">
              <a:spcBef>
                <a:spcPts val="1600"/>
              </a:spcBef>
              <a:spcAft>
                <a:spcPts val="0"/>
              </a:spcAft>
              <a:buSzPts val="1200"/>
              <a:buFont typeface="Roboto"/>
              <a:buChar char="●"/>
              <a:defRPr sz="1200">
                <a:latin typeface="Roboto"/>
                <a:ea typeface="Roboto"/>
                <a:cs typeface="Roboto"/>
                <a:sym typeface="Roboto"/>
              </a:defRPr>
            </a:lvl7pPr>
            <a:lvl8pPr indent="-304800" lvl="7" marL="3657600" rtl="0">
              <a:spcBef>
                <a:spcPts val="1600"/>
              </a:spcBef>
              <a:spcAft>
                <a:spcPts val="0"/>
              </a:spcAft>
              <a:buSzPts val="1200"/>
              <a:buFont typeface="Roboto"/>
              <a:buChar char="○"/>
              <a:defRPr sz="1200">
                <a:latin typeface="Roboto"/>
                <a:ea typeface="Roboto"/>
                <a:cs typeface="Roboto"/>
                <a:sym typeface="Roboto"/>
              </a:defRPr>
            </a:lvl8pPr>
            <a:lvl9pPr indent="-304800" lvl="8" marL="4114800" rtl="0">
              <a:spcBef>
                <a:spcPts val="1600"/>
              </a:spcBef>
              <a:spcAft>
                <a:spcPts val="1600"/>
              </a:spcAft>
              <a:buSzPts val="1200"/>
              <a:buFont typeface="Roboto"/>
              <a:buChar char="■"/>
              <a:defRPr sz="1200">
                <a:latin typeface="Roboto"/>
                <a:ea typeface="Roboto"/>
                <a:cs typeface="Roboto"/>
                <a:sym typeface="Roboto"/>
              </a:defRPr>
            </a:lvl9pPr>
          </a:lstStyle>
          <a:p/>
        </p:txBody>
      </p:sp>
      <p:pic>
        <p:nvPicPr>
          <p:cNvPr id="24" name="Google Shape;24;p4"/>
          <p:cNvPicPr preferRelativeResize="0"/>
          <p:nvPr/>
        </p:nvPicPr>
        <p:blipFill rotWithShape="1">
          <a:blip r:embed="rId2">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Roboto"/>
              <a:buNone/>
              <a:defRPr b="1">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7" name="Google Shape;27;p5"/>
          <p:cNvPicPr preferRelativeResize="0"/>
          <p:nvPr/>
        </p:nvPicPr>
        <p:blipFill rotWithShape="1">
          <a:blip r:embed="rId2">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 name="Shape 28"/>
        <p:cNvGrpSpPr/>
        <p:nvPr/>
      </p:nvGrpSpPr>
      <p:grpSpPr>
        <a:xfrm>
          <a:off x="0" y="0"/>
          <a:ext cx="0" cy="0"/>
          <a:chOff x="0" y="0"/>
          <a:chExt cx="0" cy="0"/>
        </a:xfrm>
      </p:grpSpPr>
      <p:sp>
        <p:nvSpPr>
          <p:cNvPr id="29" name="Google Shape;29;p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Font typeface="Roboto"/>
              <a:buNone/>
              <a:defRPr b="1" sz="4200">
                <a:latin typeface="Roboto"/>
                <a:ea typeface="Roboto"/>
                <a:cs typeface="Roboto"/>
                <a:sym typeface="Roboto"/>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1" name="Google Shape;31;p6"/>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Font typeface="Roboto"/>
              <a:buNone/>
              <a:defRPr sz="2100">
                <a:latin typeface="Roboto"/>
                <a:ea typeface="Roboto"/>
                <a:cs typeface="Roboto"/>
                <a:sym typeface="Roboto"/>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2" name="Google Shape;32;p6"/>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Font typeface="Roboto"/>
              <a:buChar char="●"/>
              <a:defRPr>
                <a:latin typeface="Roboto"/>
                <a:ea typeface="Roboto"/>
                <a:cs typeface="Roboto"/>
                <a:sym typeface="Roboto"/>
              </a:defRPr>
            </a:lvl1pPr>
            <a:lvl2pPr indent="-317500" lvl="1" marL="914400" rtl="0">
              <a:spcBef>
                <a:spcPts val="1600"/>
              </a:spcBef>
              <a:spcAft>
                <a:spcPts val="0"/>
              </a:spcAft>
              <a:buSzPts val="1400"/>
              <a:buFont typeface="Roboto"/>
              <a:buChar char="○"/>
              <a:defRPr>
                <a:latin typeface="Roboto"/>
                <a:ea typeface="Roboto"/>
                <a:cs typeface="Roboto"/>
                <a:sym typeface="Roboto"/>
              </a:defRPr>
            </a:lvl2pPr>
            <a:lvl3pPr indent="-317500" lvl="2" marL="1371600" rtl="0">
              <a:spcBef>
                <a:spcPts val="1600"/>
              </a:spcBef>
              <a:spcAft>
                <a:spcPts val="0"/>
              </a:spcAft>
              <a:buSzPts val="1400"/>
              <a:buFont typeface="Roboto"/>
              <a:buChar char="■"/>
              <a:defRPr>
                <a:latin typeface="Roboto"/>
                <a:ea typeface="Roboto"/>
                <a:cs typeface="Roboto"/>
                <a:sym typeface="Roboto"/>
              </a:defRPr>
            </a:lvl3pPr>
            <a:lvl4pPr indent="-317500" lvl="3" marL="1828800" rtl="0">
              <a:spcBef>
                <a:spcPts val="1600"/>
              </a:spcBef>
              <a:spcAft>
                <a:spcPts val="0"/>
              </a:spcAft>
              <a:buSzPts val="1400"/>
              <a:buFont typeface="Roboto"/>
              <a:buChar char="●"/>
              <a:defRPr>
                <a:latin typeface="Roboto"/>
                <a:ea typeface="Roboto"/>
                <a:cs typeface="Roboto"/>
                <a:sym typeface="Roboto"/>
              </a:defRPr>
            </a:lvl4pPr>
            <a:lvl5pPr indent="-317500" lvl="4" marL="2286000" rtl="0">
              <a:spcBef>
                <a:spcPts val="1600"/>
              </a:spcBef>
              <a:spcAft>
                <a:spcPts val="0"/>
              </a:spcAft>
              <a:buSzPts val="1400"/>
              <a:buFont typeface="Roboto"/>
              <a:buChar char="○"/>
              <a:defRPr>
                <a:latin typeface="Roboto"/>
                <a:ea typeface="Roboto"/>
                <a:cs typeface="Roboto"/>
                <a:sym typeface="Roboto"/>
              </a:defRPr>
            </a:lvl5pPr>
            <a:lvl6pPr indent="-317500" lvl="5" marL="2743200" rtl="0">
              <a:spcBef>
                <a:spcPts val="1600"/>
              </a:spcBef>
              <a:spcAft>
                <a:spcPts val="0"/>
              </a:spcAft>
              <a:buSzPts val="1400"/>
              <a:buFont typeface="Roboto"/>
              <a:buChar char="■"/>
              <a:defRPr>
                <a:latin typeface="Roboto"/>
                <a:ea typeface="Roboto"/>
                <a:cs typeface="Roboto"/>
                <a:sym typeface="Roboto"/>
              </a:defRPr>
            </a:lvl6pPr>
            <a:lvl7pPr indent="-317500" lvl="6" marL="3200400" rtl="0">
              <a:spcBef>
                <a:spcPts val="1600"/>
              </a:spcBef>
              <a:spcAft>
                <a:spcPts val="0"/>
              </a:spcAft>
              <a:buSzPts val="1400"/>
              <a:buFont typeface="Roboto"/>
              <a:buChar char="●"/>
              <a:defRPr>
                <a:latin typeface="Roboto"/>
                <a:ea typeface="Roboto"/>
                <a:cs typeface="Roboto"/>
                <a:sym typeface="Roboto"/>
              </a:defRPr>
            </a:lvl7pPr>
            <a:lvl8pPr indent="-317500" lvl="7" marL="3657600" rtl="0">
              <a:spcBef>
                <a:spcPts val="1600"/>
              </a:spcBef>
              <a:spcAft>
                <a:spcPts val="0"/>
              </a:spcAft>
              <a:buSzPts val="1400"/>
              <a:buFont typeface="Roboto"/>
              <a:buChar char="○"/>
              <a:defRPr>
                <a:latin typeface="Roboto"/>
                <a:ea typeface="Roboto"/>
                <a:cs typeface="Roboto"/>
                <a:sym typeface="Roboto"/>
              </a:defRPr>
            </a:lvl8pPr>
            <a:lvl9pPr indent="-317500" lvl="8" marL="4114800" rtl="0">
              <a:spcBef>
                <a:spcPts val="1600"/>
              </a:spcBef>
              <a:spcAft>
                <a:spcPts val="1600"/>
              </a:spcAft>
              <a:buSzPts val="1400"/>
              <a:buFont typeface="Roboto"/>
              <a:buChar char="■"/>
              <a:defRPr>
                <a:latin typeface="Roboto"/>
                <a:ea typeface="Roboto"/>
                <a:cs typeface="Roboto"/>
                <a:sym typeface="Roboto"/>
              </a:defRPr>
            </a:lvl9pPr>
          </a:lstStyle>
          <a:p/>
        </p:txBody>
      </p:sp>
      <p:pic>
        <p:nvPicPr>
          <p:cNvPr id="33" name="Google Shape;33;p6"/>
          <p:cNvPicPr preferRelativeResize="0"/>
          <p:nvPr/>
        </p:nvPicPr>
        <p:blipFill rotWithShape="1">
          <a:blip r:embed="rId2">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b="31486" l="19013" r="19254" t="33400"/>
          <a:stretch/>
        </p:blipFill>
        <p:spPr>
          <a:xfrm>
            <a:off x="6511366" y="5935149"/>
            <a:ext cx="2422350" cy="7091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fvrl.org/resource/newspaperscom-world-collection" TargetMode="External"/><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slide" Target="/ppt/slid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fvrl.org/resource/issues-controversies-history" TargetMode="External"/><Relationship Id="rId4" Type="http://schemas.openxmlformats.org/officeDocument/2006/relationships/image" Target="../media/image7.png"/><Relationship Id="rId5" Type="http://schemas.openxmlformats.org/officeDocument/2006/relationships/slide" Target="/ppt/slid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fvrl.org/resource/history-reference-center" TargetMode="External"/><Relationship Id="rId4" Type="http://schemas.openxmlformats.org/officeDocument/2006/relationships/image" Target="../media/image6.png"/><Relationship Id="rId5" Type="http://schemas.openxmlformats.org/officeDocument/2006/relationships/slide" Target="/ppt/slid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fvrl.org/resource/kanopy" TargetMode="External"/><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slide" Target="/ppt/slid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fvrl.org/resource/demographicsnow-gale-business" TargetMode="External"/><Relationship Id="rId4" Type="http://schemas.openxmlformats.org/officeDocument/2006/relationships/image" Target="../media/image16.png"/><Relationship Id="rId5" Type="http://schemas.openxmlformats.org/officeDocument/2006/relationships/slide" Target="/ppt/slid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fvrl.org/resource/britannica-library-reference-center" TargetMode="External"/><Relationship Id="rId4" Type="http://schemas.openxmlformats.org/officeDocument/2006/relationships/slide" Target="/ppt/slides/slide8.xml"/><Relationship Id="rId5" Type="http://schemas.openxmlformats.org/officeDocument/2006/relationships/image" Target="../media/image12.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www.fvrl.org/resource/fimo" TargetMode="External"/><Relationship Id="rId4" Type="http://schemas.openxmlformats.org/officeDocument/2006/relationships/slide" Target="/ppt/slides/slide8.xml"/><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www.fvrl.org/resource/culturegrams-online" TargetMode="External"/><Relationship Id="rId4" Type="http://schemas.openxmlformats.org/officeDocument/2006/relationships/slide" Target="/ppt/slides/slide8.xml"/><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fvrl.org/resource/religion-and-philosophy-gale-onefile" TargetMode="External"/><Relationship Id="rId4" Type="http://schemas.openxmlformats.org/officeDocument/2006/relationships/slide" Target="/ppt/slides/slide8.xml"/><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21.png"/></Relationships>
</file>

<file path=ppt/slides/_rels/slide19.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6.png"/><Relationship Id="rId13" Type="http://schemas.openxmlformats.org/officeDocument/2006/relationships/image" Target="../media/image33.png"/><Relationship Id="rId12"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fvrl.org/experience-pass" TargetMode="External"/><Relationship Id="rId4" Type="http://schemas.openxmlformats.org/officeDocument/2006/relationships/slide" Target="/ppt/slides/slide8.xml"/><Relationship Id="rId9" Type="http://schemas.openxmlformats.org/officeDocument/2006/relationships/image" Target="../media/image35.png"/><Relationship Id="rId15" Type="http://schemas.openxmlformats.org/officeDocument/2006/relationships/image" Target="../media/image30.png"/><Relationship Id="rId14" Type="http://schemas.openxmlformats.org/officeDocument/2006/relationships/image" Target="../media/image39.png"/><Relationship Id="rId16"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7.png"/><Relationship Id="rId8"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www.fvrl.org/resource/ancestry-library" TargetMode="External"/><Relationship Id="rId4" Type="http://schemas.openxmlformats.org/officeDocument/2006/relationships/slide" Target="/ppt/slides/slide8.xml"/><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illiad.fvrl.org/illiad/logon.html" TargetMode="External"/><Relationship Id="rId4" Type="http://schemas.openxmlformats.org/officeDocument/2006/relationships/slide" Target="/ppt/slides/slide8.xml"/><Relationship Id="rId5" Type="http://schemas.openxmlformats.org/officeDocument/2006/relationships/image" Target="../media/image42.png"/><Relationship Id="rId6"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fvrl.org/resource/fergusons-career-guidance-center" TargetMode="External"/><Relationship Id="rId4" Type="http://schemas.openxmlformats.org/officeDocument/2006/relationships/slide" Target="/ppt/slides/slide8.xml"/><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fvrl.org/resource/ebsco-discovery-services-eds" TargetMode="External"/><Relationship Id="rId4" Type="http://schemas.openxmlformats.org/officeDocument/2006/relationships/slide" Target="/ppt/slides/slide8.xml"/><Relationship Id="rId5" Type="http://schemas.openxmlformats.org/officeDocument/2006/relationships/image" Target="../media/image43.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fvrl.org/" TargetMode="External"/><Relationship Id="rId4" Type="http://schemas.openxmlformats.org/officeDocument/2006/relationships/slide" Target="/ppt/slides/slide8.xml"/><Relationship Id="rId9" Type="http://schemas.openxmlformats.org/officeDocument/2006/relationships/image" Target="../media/image50.pn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fvrl.org/resources" TargetMode="External"/><Relationship Id="rId4" Type="http://schemas.openxmlformats.org/officeDocument/2006/relationships/slide" Target="/ppt/slides/slide8.xml"/><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fvrl.org/question" TargetMode="Externa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46.png"/><Relationship Id="rId5" Type="http://schemas.openxmlformats.org/officeDocument/2006/relationships/hyperlink" Target="https://www.fvrl.org/resource/linkedin" TargetMode="External"/><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hyperlink" Target="https://fvrl.librarymarket.com/events/mont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www.fvrl.org/author-guidelines" TargetMode="External"/><Relationship Id="rId4" Type="http://schemas.openxmlformats.org/officeDocument/2006/relationships/hyperlink" Target="https://www.fvrl.org/question" TargetMode="External"/><Relationship Id="rId5" Type="http://schemas.openxmlformats.org/officeDocument/2006/relationships/hyperlink" Target="https://fvrl.librarymarket.com/reserve-room" TargetMode="External"/><Relationship Id="rId6" Type="http://schemas.openxmlformats.org/officeDocument/2006/relationships/hyperlink" Target="https://www.fvrl.org/program-proposal" TargetMode="External"/><Relationship Id="rId7"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0" Type="http://schemas.openxmlformats.org/officeDocument/2006/relationships/slide" Target="/ppt/slides/slide26.xml"/><Relationship Id="rId11" Type="http://schemas.openxmlformats.org/officeDocument/2006/relationships/slide" Target="/ppt/slides/slide17.xml"/><Relationship Id="rId10" Type="http://schemas.openxmlformats.org/officeDocument/2006/relationships/slide" Target="/ppt/slides/slide16.xml"/><Relationship Id="rId13" Type="http://schemas.openxmlformats.org/officeDocument/2006/relationships/slide" Target="/ppt/slides/slide19.xml"/><Relationship Id="rId12" Type="http://schemas.openxmlformats.org/officeDocument/2006/relationships/slide" Target="/ppt/slides/slide18.xml"/><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slide" Target="/ppt/slides/slide9.xml"/><Relationship Id="rId4" Type="http://schemas.openxmlformats.org/officeDocument/2006/relationships/slide" Target="/ppt/slides/slide10.xml"/><Relationship Id="rId9" Type="http://schemas.openxmlformats.org/officeDocument/2006/relationships/slide" Target="/ppt/slides/slide15.xml"/><Relationship Id="rId15" Type="http://schemas.openxmlformats.org/officeDocument/2006/relationships/slide" Target="/ppt/slides/slide21.xml"/><Relationship Id="rId14" Type="http://schemas.openxmlformats.org/officeDocument/2006/relationships/slide" Target="/ppt/slides/slide20.xml"/><Relationship Id="rId17" Type="http://schemas.openxmlformats.org/officeDocument/2006/relationships/slide" Target="/ppt/slides/slide23.xml"/><Relationship Id="rId16" Type="http://schemas.openxmlformats.org/officeDocument/2006/relationships/slide" Target="/ppt/slides/slide22.xml"/><Relationship Id="rId5" Type="http://schemas.openxmlformats.org/officeDocument/2006/relationships/slide" Target="/ppt/slides/slide12.xml"/><Relationship Id="rId19" Type="http://schemas.openxmlformats.org/officeDocument/2006/relationships/slide" Target="/ppt/slides/slide25.xml"/><Relationship Id="rId6" Type="http://schemas.openxmlformats.org/officeDocument/2006/relationships/slide" Target="/ppt/slides/slide13.xml"/><Relationship Id="rId18" Type="http://schemas.openxmlformats.org/officeDocument/2006/relationships/slide" Target="/ppt/slides/slide24.xml"/><Relationship Id="rId7" Type="http://schemas.openxmlformats.org/officeDocument/2006/relationships/slide" Target="/ppt/slides/slide11.xml"/><Relationship Id="rId8" Type="http://schemas.openxmlformats.org/officeDocument/2006/relationships/slide" Target="/ppt/slides/slide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fvrl.org/resource/daily-life-through-history" TargetMode="External"/><Relationship Id="rId4" Type="http://schemas.openxmlformats.org/officeDocument/2006/relationships/image" Target="../media/image2.png"/><Relationship Id="rId5" Type="http://schemas.openxmlformats.org/officeDocument/2006/relationships/slide" Target="/ppt/slid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8"/>
          <p:cNvSpPr txBox="1"/>
          <p:nvPr>
            <p:ph type="ctrTitle"/>
          </p:nvPr>
        </p:nvSpPr>
        <p:spPr>
          <a:xfrm>
            <a:off x="311700" y="2514600"/>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Roadmap to Research</a:t>
            </a:r>
            <a:endParaRPr/>
          </a:p>
        </p:txBody>
      </p:sp>
      <p:sp>
        <p:nvSpPr>
          <p:cNvPr id="41" name="Google Shape;41;p8"/>
          <p:cNvSpPr txBox="1"/>
          <p:nvPr>
            <p:ph idx="1" type="subTitle"/>
          </p:nvPr>
        </p:nvSpPr>
        <p:spPr>
          <a:xfrm>
            <a:off x="311700" y="3632964"/>
            <a:ext cx="8520600" cy="25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By Jamie Bair and Elizabeth Moss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7"/>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Newspapers.com</a:t>
            </a:r>
            <a:endParaRPr/>
          </a:p>
        </p:txBody>
      </p:sp>
      <p:sp>
        <p:nvSpPr>
          <p:cNvPr id="129" name="Google Shape;129;p17"/>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rgbClr val="FFFFFF"/>
                </a:highlight>
                <a:latin typeface="Roboto"/>
                <a:ea typeface="Roboto"/>
                <a:cs typeface="Roboto"/>
                <a:sym typeface="Roboto"/>
              </a:rPr>
              <a:t>Search and browse the scanned pages of more than 4,000 historical newspapers dating from the early 1700s into the 2000s. Newspapers.com contains full runs and portions of well-known, regional, and state titles as well as small local newspapers in the U.S. and other countries.</a:t>
            </a:r>
            <a:endParaRPr sz="4000">
              <a:solidFill>
                <a:schemeClr val="dk2"/>
              </a:solidFill>
              <a:latin typeface="Roboto"/>
              <a:ea typeface="Roboto"/>
              <a:cs typeface="Roboto"/>
              <a:sym typeface="Roboto"/>
            </a:endParaRPr>
          </a:p>
        </p:txBody>
      </p:sp>
      <p:sp>
        <p:nvSpPr>
          <p:cNvPr id="130" name="Google Shape;130;p17"/>
          <p:cNvSpPr txBox="1"/>
          <p:nvPr/>
        </p:nvSpPr>
        <p:spPr>
          <a:xfrm>
            <a:off x="926225" y="3708700"/>
            <a:ext cx="6266700" cy="26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131" name="Google Shape;131;p17"/>
          <p:cNvPicPr preferRelativeResize="0"/>
          <p:nvPr/>
        </p:nvPicPr>
        <p:blipFill rotWithShape="1">
          <a:blip r:embed="rId4">
            <a:alphaModFix/>
          </a:blip>
          <a:srcRect b="38271" l="0" r="0" t="0"/>
          <a:stretch/>
        </p:blipFill>
        <p:spPr>
          <a:xfrm>
            <a:off x="1427750" y="911425"/>
            <a:ext cx="5263650" cy="901500"/>
          </a:xfrm>
          <a:prstGeom prst="rect">
            <a:avLst/>
          </a:prstGeom>
          <a:noFill/>
          <a:ln>
            <a:noFill/>
          </a:ln>
        </p:spPr>
      </p:pic>
      <p:pic>
        <p:nvPicPr>
          <p:cNvPr id="132" name="Google Shape;132;p17"/>
          <p:cNvPicPr preferRelativeResize="0"/>
          <p:nvPr/>
        </p:nvPicPr>
        <p:blipFill rotWithShape="1">
          <a:blip r:embed="rId5">
            <a:alphaModFix/>
          </a:blip>
          <a:srcRect b="25445" l="0" r="0" t="0"/>
          <a:stretch/>
        </p:blipFill>
        <p:spPr>
          <a:xfrm>
            <a:off x="86975" y="4123099"/>
            <a:ext cx="3617176" cy="2464151"/>
          </a:xfrm>
          <a:prstGeom prst="rect">
            <a:avLst/>
          </a:prstGeom>
          <a:noFill/>
          <a:ln>
            <a:noFill/>
          </a:ln>
        </p:spPr>
      </p:pic>
      <p:pic>
        <p:nvPicPr>
          <p:cNvPr id="133" name="Google Shape;133;p17"/>
          <p:cNvPicPr preferRelativeResize="0"/>
          <p:nvPr/>
        </p:nvPicPr>
        <p:blipFill>
          <a:blip r:embed="rId6">
            <a:alphaModFix/>
          </a:blip>
          <a:stretch>
            <a:fillRect/>
          </a:stretch>
        </p:blipFill>
        <p:spPr>
          <a:xfrm>
            <a:off x="4205975" y="3600900"/>
            <a:ext cx="4487874" cy="2464151"/>
          </a:xfrm>
          <a:prstGeom prst="rect">
            <a:avLst/>
          </a:prstGeom>
          <a:noFill/>
          <a:ln>
            <a:noFill/>
          </a:ln>
        </p:spPr>
      </p:pic>
      <p:pic>
        <p:nvPicPr>
          <p:cNvPr id="134" name="Google Shape;134;p17"/>
          <p:cNvPicPr preferRelativeResize="0"/>
          <p:nvPr/>
        </p:nvPicPr>
        <p:blipFill>
          <a:blip r:embed="rId7">
            <a:alphaModFix/>
          </a:blip>
          <a:stretch>
            <a:fillRect/>
          </a:stretch>
        </p:blipFill>
        <p:spPr>
          <a:xfrm>
            <a:off x="3648125" y="5877511"/>
            <a:ext cx="5263649" cy="980484"/>
          </a:xfrm>
          <a:prstGeom prst="rect">
            <a:avLst/>
          </a:prstGeom>
          <a:noFill/>
          <a:ln>
            <a:noFill/>
          </a:ln>
        </p:spPr>
      </p:pic>
      <p:sp>
        <p:nvSpPr>
          <p:cNvPr id="135" name="Google Shape;135;p17"/>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8"/>
              </a:rPr>
              <a:t>Return</a:t>
            </a:r>
            <a:endParaRPr sz="18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Issues and Controversies in History</a:t>
            </a:r>
            <a:endParaRPr/>
          </a:p>
        </p:txBody>
      </p:sp>
      <p:sp>
        <p:nvSpPr>
          <p:cNvPr id="141" name="Google Shape;141;p18"/>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highlight>
                  <a:srgbClr val="FFFFFF"/>
                </a:highlight>
                <a:latin typeface="Roboto"/>
                <a:ea typeface="Roboto"/>
                <a:cs typeface="Roboto"/>
                <a:sym typeface="Roboto"/>
              </a:rPr>
              <a:t>This comprehensive reference database has been expanded to cover every region of the world from antiquity to the present.  </a:t>
            </a:r>
            <a:endParaRPr sz="5200">
              <a:solidFill>
                <a:schemeClr val="dk2"/>
              </a:solidFill>
              <a:latin typeface="Roboto"/>
              <a:ea typeface="Roboto"/>
              <a:cs typeface="Roboto"/>
              <a:sym typeface="Roboto"/>
            </a:endParaRPr>
          </a:p>
        </p:txBody>
      </p:sp>
      <p:sp>
        <p:nvSpPr>
          <p:cNvPr id="142" name="Google Shape;142;p18"/>
          <p:cNvSpPr txBox="1"/>
          <p:nvPr/>
        </p:nvSpPr>
        <p:spPr>
          <a:xfrm>
            <a:off x="946925" y="3460100"/>
            <a:ext cx="6266700" cy="27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The Issue</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Background</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Case For</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Case Against</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Conclusion</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What If…</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Bibliography</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143" name="Google Shape;143;p18"/>
          <p:cNvPicPr preferRelativeResize="0"/>
          <p:nvPr/>
        </p:nvPicPr>
        <p:blipFill>
          <a:blip r:embed="rId4">
            <a:alphaModFix/>
          </a:blip>
          <a:stretch>
            <a:fillRect/>
          </a:stretch>
        </p:blipFill>
        <p:spPr>
          <a:xfrm>
            <a:off x="2893675" y="767025"/>
            <a:ext cx="3190875" cy="1428750"/>
          </a:xfrm>
          <a:prstGeom prst="rect">
            <a:avLst/>
          </a:prstGeom>
          <a:noFill/>
          <a:ln>
            <a:noFill/>
          </a:ln>
        </p:spPr>
      </p:pic>
      <p:sp>
        <p:nvSpPr>
          <p:cNvPr id="144" name="Google Shape;144;p18"/>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5"/>
              </a:rPr>
              <a:t>Return</a:t>
            </a:r>
            <a:endParaRPr sz="180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History Reference Center</a:t>
            </a:r>
            <a:endParaRPr/>
          </a:p>
        </p:txBody>
      </p:sp>
      <p:sp>
        <p:nvSpPr>
          <p:cNvPr id="150" name="Google Shape;150;p19"/>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1"/>
                </a:solidFill>
                <a:highlight>
                  <a:srgbClr val="FFFFFF"/>
                </a:highlight>
                <a:latin typeface="Roboto"/>
                <a:ea typeface="Roboto"/>
                <a:cs typeface="Roboto"/>
                <a:sym typeface="Roboto"/>
              </a:rPr>
              <a:t>View full-text reference books, encyclopedias, non-fiction books, history periodicals, documents, and biographies along with historical photos, maps, and videos.</a:t>
            </a:r>
            <a:endParaRPr sz="6300">
              <a:solidFill>
                <a:schemeClr val="dk2"/>
              </a:solidFill>
              <a:latin typeface="Roboto"/>
              <a:ea typeface="Roboto"/>
              <a:cs typeface="Roboto"/>
              <a:sym typeface="Roboto"/>
            </a:endParaRPr>
          </a:p>
        </p:txBody>
      </p:sp>
      <p:sp>
        <p:nvSpPr>
          <p:cNvPr id="151" name="Google Shape;151;p19"/>
          <p:cNvSpPr txBox="1"/>
          <p:nvPr/>
        </p:nvSpPr>
        <p:spPr>
          <a:xfrm>
            <a:off x="946925" y="3460100"/>
            <a:ext cx="6266700" cy="27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Z</a:t>
            </a:r>
            <a:r>
              <a:rPr lang="en" sz="1800">
                <a:solidFill>
                  <a:schemeClr val="dk2"/>
                </a:solidFill>
                <a:latin typeface="Roboto"/>
                <a:ea typeface="Roboto"/>
                <a:cs typeface="Roboto"/>
                <a:sym typeface="Roboto"/>
              </a:rPr>
              <a:t>inc workers received a full day's wages for an arduous four-hour shift,  and men worked in pairs in case anyone succumbed  like the wild birds which fell, mid-flight,  to the mill's dusty floor.'" A company nurse routinely treated employees for "zinc jitters", and laborers "retired" by age 29."  Zinc workers philosophically  accepted the risks, but the unsuspecting public mistakenly  considered  itself  safe.</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152" name="Google Shape;152;p19"/>
          <p:cNvPicPr preferRelativeResize="0"/>
          <p:nvPr/>
        </p:nvPicPr>
        <p:blipFill>
          <a:blip r:embed="rId4">
            <a:alphaModFix/>
          </a:blip>
          <a:stretch>
            <a:fillRect/>
          </a:stretch>
        </p:blipFill>
        <p:spPr>
          <a:xfrm>
            <a:off x="1713363" y="728021"/>
            <a:ext cx="4733825" cy="1479300"/>
          </a:xfrm>
          <a:prstGeom prst="rect">
            <a:avLst/>
          </a:prstGeom>
          <a:noFill/>
          <a:ln>
            <a:noFill/>
          </a:ln>
        </p:spPr>
      </p:pic>
      <p:sp>
        <p:nvSpPr>
          <p:cNvPr id="153" name="Google Shape;153;p19"/>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5"/>
              </a:rPr>
              <a:t>Return</a:t>
            </a:r>
            <a:endParaRPr sz="1800">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Kanopy</a:t>
            </a:r>
            <a:endParaRPr/>
          </a:p>
        </p:txBody>
      </p:sp>
      <p:sp>
        <p:nvSpPr>
          <p:cNvPr id="159" name="Google Shape;159;p20"/>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highlight>
                  <a:srgbClr val="FFFFFF"/>
                </a:highlight>
                <a:latin typeface="Roboto"/>
                <a:ea typeface="Roboto"/>
                <a:cs typeface="Roboto"/>
                <a:sym typeface="Roboto"/>
              </a:rPr>
              <a:t>Stream independent films, documentaries, classic films, Great Courses, Milestone Films, world cinema, kids' educational programming, and kids' movies (with Common Sense Media ratings).</a:t>
            </a:r>
            <a:endParaRPr sz="7300">
              <a:solidFill>
                <a:schemeClr val="dk2"/>
              </a:solidFill>
              <a:latin typeface="Roboto"/>
              <a:ea typeface="Roboto"/>
              <a:cs typeface="Roboto"/>
              <a:sym typeface="Roboto"/>
            </a:endParaRPr>
          </a:p>
        </p:txBody>
      </p:sp>
      <p:sp>
        <p:nvSpPr>
          <p:cNvPr id="160" name="Google Shape;160;p20"/>
          <p:cNvSpPr txBox="1"/>
          <p:nvPr/>
        </p:nvSpPr>
        <p:spPr>
          <a:xfrm>
            <a:off x="946925" y="3460100"/>
            <a:ext cx="6266700" cy="27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161" name="Google Shape;161;p20"/>
          <p:cNvPicPr preferRelativeResize="0"/>
          <p:nvPr/>
        </p:nvPicPr>
        <p:blipFill>
          <a:blip r:embed="rId4">
            <a:alphaModFix/>
          </a:blip>
          <a:stretch>
            <a:fillRect/>
          </a:stretch>
        </p:blipFill>
        <p:spPr>
          <a:xfrm>
            <a:off x="1768002" y="656599"/>
            <a:ext cx="4624551" cy="1515825"/>
          </a:xfrm>
          <a:prstGeom prst="rect">
            <a:avLst/>
          </a:prstGeom>
          <a:noFill/>
          <a:ln>
            <a:noFill/>
          </a:ln>
        </p:spPr>
      </p:pic>
      <p:pic>
        <p:nvPicPr>
          <p:cNvPr id="162" name="Google Shape;162;p20"/>
          <p:cNvPicPr preferRelativeResize="0"/>
          <p:nvPr/>
        </p:nvPicPr>
        <p:blipFill>
          <a:blip r:embed="rId5">
            <a:alphaModFix/>
          </a:blip>
          <a:stretch>
            <a:fillRect/>
          </a:stretch>
        </p:blipFill>
        <p:spPr>
          <a:xfrm>
            <a:off x="2397013" y="3884825"/>
            <a:ext cx="3366524" cy="2724550"/>
          </a:xfrm>
          <a:prstGeom prst="rect">
            <a:avLst/>
          </a:prstGeom>
          <a:noFill/>
          <a:ln>
            <a:noFill/>
          </a:ln>
        </p:spPr>
      </p:pic>
      <p:sp>
        <p:nvSpPr>
          <p:cNvPr id="163" name="Google Shape;163;p20"/>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6"/>
              </a:rPr>
              <a:t>Return</a:t>
            </a:r>
            <a:endParaRPr sz="18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1"/>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Demographics Now</a:t>
            </a:r>
            <a:endParaRPr/>
          </a:p>
        </p:txBody>
      </p:sp>
      <p:sp>
        <p:nvSpPr>
          <p:cNvPr id="169" name="Google Shape;169;p21"/>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highlight>
                  <a:srgbClr val="FFFFFF"/>
                </a:highlight>
                <a:latin typeface="Roboto"/>
                <a:ea typeface="Roboto"/>
                <a:cs typeface="Roboto"/>
                <a:sym typeface="Roboto"/>
              </a:rPr>
              <a:t>Access a variety of ready-to-use and customizable demographic data reports for entrepreneurs, students or anyone who needs to identify cultural patterns or sociological trends.</a:t>
            </a:r>
            <a:endParaRPr sz="2600">
              <a:solidFill>
                <a:schemeClr val="dk2"/>
              </a:solidFill>
              <a:latin typeface="Roboto"/>
              <a:ea typeface="Roboto"/>
              <a:cs typeface="Roboto"/>
              <a:sym typeface="Roboto"/>
            </a:endParaRPr>
          </a:p>
        </p:txBody>
      </p:sp>
      <p:sp>
        <p:nvSpPr>
          <p:cNvPr id="170" name="Google Shape;170;p21"/>
          <p:cNvSpPr txBox="1"/>
          <p:nvPr/>
        </p:nvSpPr>
        <p:spPr>
          <a:xfrm>
            <a:off x="894000" y="323785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15.7% of </a:t>
            </a:r>
            <a:r>
              <a:rPr lang="en" sz="1800">
                <a:solidFill>
                  <a:schemeClr val="dk2"/>
                </a:solidFill>
                <a:latin typeface="Roboto"/>
                <a:ea typeface="Roboto"/>
                <a:cs typeface="Roboto"/>
                <a:sym typeface="Roboto"/>
              </a:rPr>
              <a:t>housing</a:t>
            </a:r>
            <a:r>
              <a:rPr lang="en" sz="1800">
                <a:solidFill>
                  <a:schemeClr val="dk2"/>
                </a:solidFill>
                <a:latin typeface="Roboto"/>
                <a:ea typeface="Roboto"/>
                <a:cs typeface="Roboto"/>
                <a:sym typeface="Roboto"/>
              </a:rPr>
              <a:t> units are vacant.</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54.6% of residents never went to college.</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22.1% of households have no vehicle.</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Average household spends $48.24 on books per year.</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Average household spends $394.71 on tobacco products per year.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Average household spends $7.57 on white bread and $74.59 on bread other than white per year.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Average household spends $78.45 on coffee per year and $37.35 on tea.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171" name="Google Shape;171;p21"/>
          <p:cNvPicPr preferRelativeResize="0"/>
          <p:nvPr/>
        </p:nvPicPr>
        <p:blipFill>
          <a:blip r:embed="rId4">
            <a:alphaModFix/>
          </a:blip>
          <a:stretch>
            <a:fillRect/>
          </a:stretch>
        </p:blipFill>
        <p:spPr>
          <a:xfrm>
            <a:off x="2302762" y="712325"/>
            <a:ext cx="3555025" cy="1519875"/>
          </a:xfrm>
          <a:prstGeom prst="rect">
            <a:avLst/>
          </a:prstGeom>
          <a:noFill/>
          <a:ln>
            <a:noFill/>
          </a:ln>
        </p:spPr>
      </p:pic>
      <p:sp>
        <p:nvSpPr>
          <p:cNvPr id="172" name="Google Shape;172;p21"/>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5"/>
              </a:rPr>
              <a:t>Return</a:t>
            </a:r>
            <a:endParaRPr sz="1800">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Britannica Library Reference Center</a:t>
            </a:r>
            <a:endParaRPr/>
          </a:p>
        </p:txBody>
      </p:sp>
      <p:sp>
        <p:nvSpPr>
          <p:cNvPr id="178" name="Google Shape;178;p22"/>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highlight>
                  <a:srgbClr val="FFFFFF"/>
                </a:highlight>
                <a:latin typeface="Roboto"/>
                <a:ea typeface="Roboto"/>
                <a:cs typeface="Roboto"/>
                <a:sym typeface="Roboto"/>
              </a:rPr>
              <a:t>Search or browse articles, media, biographies, and a world atlas for information on both academic subjects and personal interests. Start with Research Tools and Materials if you're doing academic research.</a:t>
            </a:r>
            <a:endParaRPr sz="2300">
              <a:solidFill>
                <a:schemeClr val="dk2"/>
              </a:solidFill>
              <a:latin typeface="Roboto"/>
              <a:ea typeface="Roboto"/>
              <a:cs typeface="Roboto"/>
              <a:sym typeface="Roboto"/>
            </a:endParaRPr>
          </a:p>
        </p:txBody>
      </p:sp>
      <p:sp>
        <p:nvSpPr>
          <p:cNvPr id="179" name="Google Shape;179;p22"/>
          <p:cNvSpPr txBox="1"/>
          <p:nvPr/>
        </p:nvSpPr>
        <p:spPr>
          <a:xfrm>
            <a:off x="894000" y="323785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180" name="Google Shape;180;p22"/>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181" name="Google Shape;181;p22"/>
          <p:cNvPicPr preferRelativeResize="0"/>
          <p:nvPr/>
        </p:nvPicPr>
        <p:blipFill>
          <a:blip r:embed="rId5">
            <a:alphaModFix/>
          </a:blip>
          <a:stretch>
            <a:fillRect/>
          </a:stretch>
        </p:blipFill>
        <p:spPr>
          <a:xfrm>
            <a:off x="2926275" y="992067"/>
            <a:ext cx="2942602" cy="910458"/>
          </a:xfrm>
          <a:prstGeom prst="rect">
            <a:avLst/>
          </a:prstGeom>
          <a:noFill/>
          <a:ln>
            <a:noFill/>
          </a:ln>
        </p:spPr>
      </p:pic>
      <p:pic>
        <p:nvPicPr>
          <p:cNvPr id="182" name="Google Shape;182;p22"/>
          <p:cNvPicPr preferRelativeResize="0"/>
          <p:nvPr/>
        </p:nvPicPr>
        <p:blipFill>
          <a:blip r:embed="rId6">
            <a:alphaModFix/>
          </a:blip>
          <a:stretch>
            <a:fillRect/>
          </a:stretch>
        </p:blipFill>
        <p:spPr>
          <a:xfrm>
            <a:off x="1974930" y="3656675"/>
            <a:ext cx="2383166" cy="2978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Fire Insurance Maps Online</a:t>
            </a:r>
            <a:endParaRPr/>
          </a:p>
        </p:txBody>
      </p:sp>
      <p:sp>
        <p:nvSpPr>
          <p:cNvPr id="188" name="Google Shape;188;p23"/>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rgbClr val="FFFFFF"/>
                </a:highlight>
                <a:latin typeface="Roboto"/>
                <a:ea typeface="Roboto"/>
                <a:cs typeface="Roboto"/>
                <a:sym typeface="Roboto"/>
              </a:rPr>
              <a:t>Chart the growth and development of cities and towns in Washington with fire insurance maps (including Sanborn maps), plat books, real estate atlases, and other historical maps.</a:t>
            </a:r>
            <a:endParaRPr sz="2600">
              <a:solidFill>
                <a:schemeClr val="dk2"/>
              </a:solidFill>
              <a:latin typeface="Roboto"/>
              <a:ea typeface="Roboto"/>
              <a:cs typeface="Roboto"/>
              <a:sym typeface="Roboto"/>
            </a:endParaRPr>
          </a:p>
        </p:txBody>
      </p:sp>
      <p:sp>
        <p:nvSpPr>
          <p:cNvPr id="189" name="Google Shape;189;p23"/>
          <p:cNvSpPr txBox="1"/>
          <p:nvPr/>
        </p:nvSpPr>
        <p:spPr>
          <a:xfrm>
            <a:off x="894000" y="323785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190" name="Google Shape;190;p23"/>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191" name="Google Shape;191;p23"/>
          <p:cNvPicPr preferRelativeResize="0"/>
          <p:nvPr/>
        </p:nvPicPr>
        <p:blipFill>
          <a:blip r:embed="rId5">
            <a:alphaModFix/>
          </a:blip>
          <a:stretch>
            <a:fillRect/>
          </a:stretch>
        </p:blipFill>
        <p:spPr>
          <a:xfrm>
            <a:off x="1154663" y="718875"/>
            <a:ext cx="5745382" cy="1450025"/>
          </a:xfrm>
          <a:prstGeom prst="rect">
            <a:avLst/>
          </a:prstGeom>
          <a:noFill/>
          <a:ln>
            <a:noFill/>
          </a:ln>
        </p:spPr>
      </p:pic>
      <p:pic>
        <p:nvPicPr>
          <p:cNvPr id="192" name="Google Shape;192;p23"/>
          <p:cNvPicPr preferRelativeResize="0"/>
          <p:nvPr/>
        </p:nvPicPr>
        <p:blipFill>
          <a:blip r:embed="rId6">
            <a:alphaModFix/>
          </a:blip>
          <a:stretch>
            <a:fillRect/>
          </a:stretch>
        </p:blipFill>
        <p:spPr>
          <a:xfrm>
            <a:off x="894000" y="3728243"/>
            <a:ext cx="3082600" cy="2637251"/>
          </a:xfrm>
          <a:prstGeom prst="rect">
            <a:avLst/>
          </a:prstGeom>
          <a:noFill/>
          <a:ln>
            <a:noFill/>
          </a:ln>
        </p:spPr>
      </p:pic>
      <p:pic>
        <p:nvPicPr>
          <p:cNvPr id="193" name="Google Shape;193;p23"/>
          <p:cNvPicPr preferRelativeResize="0"/>
          <p:nvPr/>
        </p:nvPicPr>
        <p:blipFill>
          <a:blip r:embed="rId7">
            <a:alphaModFix/>
          </a:blip>
          <a:stretch>
            <a:fillRect/>
          </a:stretch>
        </p:blipFill>
        <p:spPr>
          <a:xfrm>
            <a:off x="4393274" y="3316525"/>
            <a:ext cx="2828125" cy="252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CultureGrams Online</a:t>
            </a:r>
            <a:endParaRPr/>
          </a:p>
        </p:txBody>
      </p:sp>
      <p:sp>
        <p:nvSpPr>
          <p:cNvPr id="199" name="Google Shape;199;p24"/>
          <p:cNvSpPr txBox="1"/>
          <p:nvPr/>
        </p:nvSpPr>
        <p:spPr>
          <a:xfrm>
            <a:off x="517975" y="209825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rgbClr val="FFFFFF"/>
                </a:highlight>
                <a:latin typeface="Roboto"/>
                <a:ea typeface="Roboto"/>
                <a:cs typeface="Roboto"/>
                <a:sym typeface="Roboto"/>
              </a:rPr>
              <a:t>Use CultureGrams to find maps and information on the peoples and cultures of over 185 countries, all 50 states in the U.S, and the provinces and territories of Canada. Includes a Kids Edition, too.</a:t>
            </a:r>
            <a:endParaRPr sz="3500">
              <a:solidFill>
                <a:schemeClr val="dk1"/>
              </a:solidFill>
              <a:highlight>
                <a:srgbClr val="FFFFFF"/>
              </a:highlight>
              <a:latin typeface="Roboto"/>
              <a:ea typeface="Roboto"/>
              <a:cs typeface="Roboto"/>
              <a:sym typeface="Roboto"/>
            </a:endParaRPr>
          </a:p>
        </p:txBody>
      </p:sp>
      <p:sp>
        <p:nvSpPr>
          <p:cNvPr id="200" name="Google Shape;200;p24"/>
          <p:cNvSpPr txBox="1"/>
          <p:nvPr/>
        </p:nvSpPr>
        <p:spPr>
          <a:xfrm>
            <a:off x="926100" y="3088750"/>
            <a:ext cx="7532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17500" lvl="0" marL="457200" rtl="0" algn="l">
              <a:lnSpc>
                <a:spcPct val="115000"/>
              </a:lnSpc>
              <a:spcBef>
                <a:spcPts val="0"/>
              </a:spcBef>
              <a:spcAft>
                <a:spcPts val="0"/>
              </a:spcAft>
              <a:buClr>
                <a:schemeClr val="dk2"/>
              </a:buClr>
              <a:buSzPts val="1400"/>
              <a:buFont typeface="Roboto"/>
              <a:buChar char="●"/>
            </a:pPr>
            <a:r>
              <a:rPr lang="en" sz="1800">
                <a:solidFill>
                  <a:schemeClr val="dk2"/>
                </a:solidFill>
                <a:latin typeface="Roboto"/>
                <a:ea typeface="Roboto"/>
                <a:cs typeface="Roboto"/>
                <a:sym typeface="Roboto"/>
              </a:rPr>
              <a:t>Germans prefer their drinks without ice.</a:t>
            </a:r>
            <a:endParaRPr sz="1800">
              <a:solidFill>
                <a:schemeClr val="dk2"/>
              </a:solidFill>
              <a:latin typeface="Roboto"/>
              <a:ea typeface="Roboto"/>
              <a:cs typeface="Roboto"/>
              <a:sym typeface="Roboto"/>
            </a:endParaRPr>
          </a:p>
          <a:p>
            <a:pPr indent="-317500" lvl="0" marL="457200" rtl="0" algn="l">
              <a:lnSpc>
                <a:spcPct val="115000"/>
              </a:lnSpc>
              <a:spcBef>
                <a:spcPts val="0"/>
              </a:spcBef>
              <a:spcAft>
                <a:spcPts val="0"/>
              </a:spcAft>
              <a:buClr>
                <a:schemeClr val="dk2"/>
              </a:buClr>
              <a:buSzPts val="1400"/>
              <a:buFont typeface="Roboto"/>
              <a:buChar char="●"/>
            </a:pPr>
            <a:r>
              <a:rPr lang="en" sz="1800">
                <a:solidFill>
                  <a:schemeClr val="dk2"/>
                </a:solidFill>
                <a:latin typeface="Roboto"/>
                <a:ea typeface="Roboto"/>
                <a:cs typeface="Roboto"/>
                <a:sym typeface="Roboto"/>
              </a:rPr>
              <a:t>Germans tend to be industrious, honest, thrifty, and orderly. </a:t>
            </a:r>
            <a:endParaRPr sz="1800">
              <a:solidFill>
                <a:schemeClr val="dk2"/>
              </a:solidFill>
              <a:latin typeface="Roboto"/>
              <a:ea typeface="Roboto"/>
              <a:cs typeface="Roboto"/>
              <a:sym typeface="Roboto"/>
            </a:endParaRPr>
          </a:p>
          <a:p>
            <a:pPr indent="-317500" lvl="0" marL="457200" rtl="0" algn="l">
              <a:lnSpc>
                <a:spcPct val="115000"/>
              </a:lnSpc>
              <a:spcBef>
                <a:spcPts val="0"/>
              </a:spcBef>
              <a:spcAft>
                <a:spcPts val="0"/>
              </a:spcAft>
              <a:buClr>
                <a:schemeClr val="dk2"/>
              </a:buClr>
              <a:buSzPts val="1400"/>
              <a:buFont typeface="Roboto"/>
              <a:buChar char="●"/>
            </a:pPr>
            <a:r>
              <a:rPr lang="en" sz="1800">
                <a:solidFill>
                  <a:schemeClr val="dk2"/>
                </a:solidFill>
                <a:latin typeface="Roboto"/>
                <a:ea typeface="Roboto"/>
                <a:cs typeface="Roboto"/>
                <a:sym typeface="Roboto"/>
              </a:rPr>
              <a:t>They appreciate punctuality, privacy, intelligence and skill. </a:t>
            </a:r>
            <a:endParaRPr sz="1800">
              <a:solidFill>
                <a:schemeClr val="dk2"/>
              </a:solidFill>
              <a:latin typeface="Roboto"/>
              <a:ea typeface="Roboto"/>
              <a:cs typeface="Roboto"/>
              <a:sym typeface="Roboto"/>
            </a:endParaRPr>
          </a:p>
          <a:p>
            <a:pPr indent="-317500" lvl="0" marL="457200" rtl="0" algn="l">
              <a:lnSpc>
                <a:spcPct val="115000"/>
              </a:lnSpc>
              <a:spcBef>
                <a:spcPts val="0"/>
              </a:spcBef>
              <a:spcAft>
                <a:spcPts val="0"/>
              </a:spcAft>
              <a:buClr>
                <a:schemeClr val="dk2"/>
              </a:buClr>
              <a:buSzPts val="1400"/>
              <a:buFont typeface="Roboto"/>
              <a:buChar char="●"/>
            </a:pPr>
            <a:r>
              <a:rPr lang="en" sz="1800">
                <a:solidFill>
                  <a:schemeClr val="dk2"/>
                </a:solidFill>
                <a:latin typeface="Roboto"/>
                <a:ea typeface="Roboto"/>
                <a:cs typeface="Roboto"/>
                <a:sym typeface="Roboto"/>
              </a:rPr>
              <a:t>A typical German attitude is reflected in the phrases Das geht mich nichts an (That's not my business) or Ich will meine Ruhe (I want my peace of mind), both of which suggest an aloofness</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A recipe for Berliner Krapfen (jelly doughnuts)</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01" name="Google Shape;201;p24"/>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02" name="Google Shape;202;p24"/>
          <p:cNvPicPr preferRelativeResize="0"/>
          <p:nvPr/>
        </p:nvPicPr>
        <p:blipFill>
          <a:blip r:embed="rId5">
            <a:alphaModFix/>
          </a:blip>
          <a:stretch>
            <a:fillRect/>
          </a:stretch>
        </p:blipFill>
        <p:spPr>
          <a:xfrm>
            <a:off x="2481837" y="776175"/>
            <a:ext cx="3831474" cy="1322075"/>
          </a:xfrm>
          <a:prstGeom prst="rect">
            <a:avLst/>
          </a:prstGeom>
          <a:noFill/>
          <a:ln>
            <a:noFill/>
          </a:ln>
        </p:spPr>
      </p:pic>
      <p:sp>
        <p:nvSpPr>
          <p:cNvPr id="203" name="Google Shape;203;p24"/>
          <p:cNvSpPr/>
          <p:nvPr/>
        </p:nvSpPr>
        <p:spPr>
          <a:xfrm>
            <a:off x="7028500" y="147925"/>
            <a:ext cx="1904100" cy="2036700"/>
          </a:xfrm>
          <a:prstGeom prst="octagon">
            <a:avLst>
              <a:gd fmla="val 29289"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Beware of Stereotyping and Tokenism!</a:t>
            </a:r>
            <a:endParaRPr b="1" sz="15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5"/>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Religion and Philosophy (Gale OneFile)</a:t>
            </a:r>
            <a:endParaRPr/>
          </a:p>
        </p:txBody>
      </p:sp>
      <p:sp>
        <p:nvSpPr>
          <p:cNvPr id="209" name="Google Shape;209;p25"/>
          <p:cNvSpPr txBox="1"/>
          <p:nvPr/>
        </p:nvSpPr>
        <p:spPr>
          <a:xfrm>
            <a:off x="451638" y="22584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rgbClr val="FFFFFF"/>
                </a:highlight>
                <a:latin typeface="Roboto"/>
                <a:ea typeface="Roboto"/>
                <a:cs typeface="Roboto"/>
                <a:sym typeface="Roboto"/>
              </a:rPr>
              <a:t>Read articles on world religions, philosophies, and related fields.</a:t>
            </a:r>
            <a:endParaRPr sz="4300">
              <a:solidFill>
                <a:schemeClr val="dk1"/>
              </a:solidFill>
              <a:highlight>
                <a:srgbClr val="FFFFFF"/>
              </a:highlight>
              <a:latin typeface="Roboto"/>
              <a:ea typeface="Roboto"/>
              <a:cs typeface="Roboto"/>
              <a:sym typeface="Roboto"/>
            </a:endParaRPr>
          </a:p>
        </p:txBody>
      </p:sp>
      <p:sp>
        <p:nvSpPr>
          <p:cNvPr id="210" name="Google Shape;210;p25"/>
          <p:cNvSpPr txBox="1"/>
          <p:nvPr/>
        </p:nvSpPr>
        <p:spPr>
          <a:xfrm>
            <a:off x="926100" y="3088750"/>
            <a:ext cx="7532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Topic finder for German Immigrant</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11" name="Google Shape;211;p25"/>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12" name="Google Shape;212;p25"/>
          <p:cNvPicPr preferRelativeResize="0"/>
          <p:nvPr/>
        </p:nvPicPr>
        <p:blipFill>
          <a:blip r:embed="rId5">
            <a:alphaModFix/>
          </a:blip>
          <a:stretch>
            <a:fillRect/>
          </a:stretch>
        </p:blipFill>
        <p:spPr>
          <a:xfrm>
            <a:off x="2968365" y="795200"/>
            <a:ext cx="2858425" cy="1222050"/>
          </a:xfrm>
          <a:prstGeom prst="rect">
            <a:avLst/>
          </a:prstGeom>
          <a:noFill/>
          <a:ln>
            <a:noFill/>
          </a:ln>
        </p:spPr>
      </p:pic>
      <p:pic>
        <p:nvPicPr>
          <p:cNvPr id="213" name="Google Shape;213;p25"/>
          <p:cNvPicPr preferRelativeResize="0"/>
          <p:nvPr/>
        </p:nvPicPr>
        <p:blipFill>
          <a:blip r:embed="rId6">
            <a:alphaModFix/>
          </a:blip>
          <a:stretch>
            <a:fillRect/>
          </a:stretch>
        </p:blipFill>
        <p:spPr>
          <a:xfrm>
            <a:off x="872225" y="3806325"/>
            <a:ext cx="2546400" cy="2516900"/>
          </a:xfrm>
          <a:prstGeom prst="rect">
            <a:avLst/>
          </a:prstGeom>
          <a:noFill/>
          <a:ln>
            <a:noFill/>
          </a:ln>
        </p:spPr>
      </p:pic>
      <p:pic>
        <p:nvPicPr>
          <p:cNvPr id="214" name="Google Shape;214;p25"/>
          <p:cNvPicPr preferRelativeResize="0"/>
          <p:nvPr/>
        </p:nvPicPr>
        <p:blipFill>
          <a:blip r:embed="rId7">
            <a:alphaModFix/>
          </a:blip>
          <a:stretch>
            <a:fillRect/>
          </a:stretch>
        </p:blipFill>
        <p:spPr>
          <a:xfrm>
            <a:off x="3613821" y="3745296"/>
            <a:ext cx="2589106" cy="251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6"/>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Experience Passes</a:t>
            </a:r>
            <a:endParaRPr/>
          </a:p>
        </p:txBody>
      </p:sp>
      <p:sp>
        <p:nvSpPr>
          <p:cNvPr id="220" name="Google Shape;220;p26"/>
          <p:cNvSpPr txBox="1"/>
          <p:nvPr/>
        </p:nvSpPr>
        <p:spPr>
          <a:xfrm>
            <a:off x="336888" y="21835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highlight>
                  <a:srgbClr val="FFFFFF"/>
                </a:highlight>
                <a:latin typeface="Roboto"/>
                <a:ea typeface="Roboto"/>
                <a:cs typeface="Roboto"/>
                <a:sym typeface="Roboto"/>
              </a:rPr>
              <a:t>Reserve free passes to local attractions with your FVRLibraries account! </a:t>
            </a:r>
            <a:endParaRPr sz="3600">
              <a:solidFill>
                <a:schemeClr val="dk2"/>
              </a:solidFill>
              <a:latin typeface="Roboto"/>
              <a:ea typeface="Roboto"/>
              <a:cs typeface="Roboto"/>
              <a:sym typeface="Roboto"/>
            </a:endParaRPr>
          </a:p>
        </p:txBody>
      </p:sp>
      <p:sp>
        <p:nvSpPr>
          <p:cNvPr id="221" name="Google Shape;221;p26"/>
          <p:cNvSpPr txBox="1"/>
          <p:nvPr/>
        </p:nvSpPr>
        <p:spPr>
          <a:xfrm>
            <a:off x="888200" y="2925475"/>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22" name="Google Shape;222;p26"/>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23" name="Google Shape;223;p26"/>
          <p:cNvPicPr preferRelativeResize="0"/>
          <p:nvPr/>
        </p:nvPicPr>
        <p:blipFill>
          <a:blip r:embed="rId5">
            <a:alphaModFix/>
          </a:blip>
          <a:stretch>
            <a:fillRect/>
          </a:stretch>
        </p:blipFill>
        <p:spPr>
          <a:xfrm>
            <a:off x="1960275" y="780050"/>
            <a:ext cx="4198360" cy="1403450"/>
          </a:xfrm>
          <a:prstGeom prst="rect">
            <a:avLst/>
          </a:prstGeom>
          <a:noFill/>
          <a:ln>
            <a:noFill/>
          </a:ln>
        </p:spPr>
      </p:pic>
      <p:pic>
        <p:nvPicPr>
          <p:cNvPr id="224" name="Google Shape;224;p26"/>
          <p:cNvPicPr preferRelativeResize="0"/>
          <p:nvPr/>
        </p:nvPicPr>
        <p:blipFill>
          <a:blip r:embed="rId6">
            <a:alphaModFix/>
          </a:blip>
          <a:stretch>
            <a:fillRect/>
          </a:stretch>
        </p:blipFill>
        <p:spPr>
          <a:xfrm>
            <a:off x="155113" y="3363150"/>
            <a:ext cx="1600200" cy="1073075"/>
          </a:xfrm>
          <a:prstGeom prst="rect">
            <a:avLst/>
          </a:prstGeom>
          <a:noFill/>
          <a:ln>
            <a:noFill/>
          </a:ln>
        </p:spPr>
      </p:pic>
      <p:pic>
        <p:nvPicPr>
          <p:cNvPr id="225" name="Google Shape;225;p26"/>
          <p:cNvPicPr preferRelativeResize="0"/>
          <p:nvPr/>
        </p:nvPicPr>
        <p:blipFill>
          <a:blip r:embed="rId7">
            <a:alphaModFix/>
          </a:blip>
          <a:stretch>
            <a:fillRect/>
          </a:stretch>
        </p:blipFill>
        <p:spPr>
          <a:xfrm>
            <a:off x="1908363" y="3363150"/>
            <a:ext cx="1600200" cy="1073075"/>
          </a:xfrm>
          <a:prstGeom prst="rect">
            <a:avLst/>
          </a:prstGeom>
          <a:noFill/>
          <a:ln>
            <a:noFill/>
          </a:ln>
        </p:spPr>
      </p:pic>
      <p:pic>
        <p:nvPicPr>
          <p:cNvPr id="226" name="Google Shape;226;p26"/>
          <p:cNvPicPr preferRelativeResize="0"/>
          <p:nvPr/>
        </p:nvPicPr>
        <p:blipFill>
          <a:blip r:embed="rId8">
            <a:alphaModFix/>
          </a:blip>
          <a:stretch>
            <a:fillRect/>
          </a:stretch>
        </p:blipFill>
        <p:spPr>
          <a:xfrm>
            <a:off x="3661613" y="3372563"/>
            <a:ext cx="1600200" cy="1054249"/>
          </a:xfrm>
          <a:prstGeom prst="rect">
            <a:avLst/>
          </a:prstGeom>
          <a:noFill/>
          <a:ln>
            <a:noFill/>
          </a:ln>
        </p:spPr>
      </p:pic>
      <p:pic>
        <p:nvPicPr>
          <p:cNvPr id="227" name="Google Shape;227;p26"/>
          <p:cNvPicPr preferRelativeResize="0"/>
          <p:nvPr/>
        </p:nvPicPr>
        <p:blipFill>
          <a:blip r:embed="rId9">
            <a:alphaModFix/>
          </a:blip>
          <a:stretch>
            <a:fillRect/>
          </a:stretch>
        </p:blipFill>
        <p:spPr>
          <a:xfrm>
            <a:off x="5414863" y="3381975"/>
            <a:ext cx="1600200" cy="1035424"/>
          </a:xfrm>
          <a:prstGeom prst="rect">
            <a:avLst/>
          </a:prstGeom>
          <a:noFill/>
          <a:ln>
            <a:noFill/>
          </a:ln>
        </p:spPr>
      </p:pic>
      <p:pic>
        <p:nvPicPr>
          <p:cNvPr id="228" name="Google Shape;228;p26"/>
          <p:cNvPicPr preferRelativeResize="0"/>
          <p:nvPr/>
        </p:nvPicPr>
        <p:blipFill>
          <a:blip r:embed="rId10">
            <a:alphaModFix/>
          </a:blip>
          <a:stretch>
            <a:fillRect/>
          </a:stretch>
        </p:blipFill>
        <p:spPr>
          <a:xfrm>
            <a:off x="7168113" y="3381975"/>
            <a:ext cx="1600200" cy="1073075"/>
          </a:xfrm>
          <a:prstGeom prst="rect">
            <a:avLst/>
          </a:prstGeom>
          <a:noFill/>
          <a:ln>
            <a:noFill/>
          </a:ln>
        </p:spPr>
      </p:pic>
      <p:pic>
        <p:nvPicPr>
          <p:cNvPr id="229" name="Google Shape;229;p26"/>
          <p:cNvPicPr preferRelativeResize="0"/>
          <p:nvPr/>
        </p:nvPicPr>
        <p:blipFill>
          <a:blip r:embed="rId11">
            <a:alphaModFix/>
          </a:blip>
          <a:stretch>
            <a:fillRect/>
          </a:stretch>
        </p:blipFill>
        <p:spPr>
          <a:xfrm>
            <a:off x="634238" y="4520000"/>
            <a:ext cx="1600200" cy="1072134"/>
          </a:xfrm>
          <a:prstGeom prst="rect">
            <a:avLst/>
          </a:prstGeom>
          <a:noFill/>
          <a:ln>
            <a:noFill/>
          </a:ln>
        </p:spPr>
      </p:pic>
      <p:pic>
        <p:nvPicPr>
          <p:cNvPr id="230" name="Google Shape;230;p26"/>
          <p:cNvPicPr preferRelativeResize="0"/>
          <p:nvPr/>
        </p:nvPicPr>
        <p:blipFill>
          <a:blip r:embed="rId12">
            <a:alphaModFix/>
          </a:blip>
          <a:stretch>
            <a:fillRect/>
          </a:stretch>
        </p:blipFill>
        <p:spPr>
          <a:xfrm>
            <a:off x="2450538" y="4519513"/>
            <a:ext cx="1600200" cy="1073075"/>
          </a:xfrm>
          <a:prstGeom prst="rect">
            <a:avLst/>
          </a:prstGeom>
          <a:noFill/>
          <a:ln>
            <a:noFill/>
          </a:ln>
        </p:spPr>
      </p:pic>
      <p:pic>
        <p:nvPicPr>
          <p:cNvPr id="231" name="Google Shape;231;p26"/>
          <p:cNvPicPr preferRelativeResize="0"/>
          <p:nvPr/>
        </p:nvPicPr>
        <p:blipFill>
          <a:blip r:embed="rId13">
            <a:alphaModFix/>
          </a:blip>
          <a:stretch>
            <a:fillRect/>
          </a:stretch>
        </p:blipFill>
        <p:spPr>
          <a:xfrm>
            <a:off x="4266838" y="4519525"/>
            <a:ext cx="1600200" cy="1073075"/>
          </a:xfrm>
          <a:prstGeom prst="rect">
            <a:avLst/>
          </a:prstGeom>
          <a:noFill/>
          <a:ln>
            <a:noFill/>
          </a:ln>
        </p:spPr>
      </p:pic>
      <p:pic>
        <p:nvPicPr>
          <p:cNvPr id="232" name="Google Shape;232;p26"/>
          <p:cNvPicPr preferRelativeResize="0"/>
          <p:nvPr/>
        </p:nvPicPr>
        <p:blipFill>
          <a:blip r:embed="rId14">
            <a:alphaModFix/>
          </a:blip>
          <a:stretch>
            <a:fillRect/>
          </a:stretch>
        </p:blipFill>
        <p:spPr>
          <a:xfrm>
            <a:off x="6083137" y="4528938"/>
            <a:ext cx="1600200" cy="1054249"/>
          </a:xfrm>
          <a:prstGeom prst="rect">
            <a:avLst/>
          </a:prstGeom>
          <a:noFill/>
          <a:ln>
            <a:noFill/>
          </a:ln>
        </p:spPr>
      </p:pic>
      <p:pic>
        <p:nvPicPr>
          <p:cNvPr id="233" name="Google Shape;233;p26"/>
          <p:cNvPicPr preferRelativeResize="0"/>
          <p:nvPr/>
        </p:nvPicPr>
        <p:blipFill>
          <a:blip r:embed="rId15">
            <a:alphaModFix/>
          </a:blip>
          <a:stretch>
            <a:fillRect/>
          </a:stretch>
        </p:blipFill>
        <p:spPr>
          <a:xfrm>
            <a:off x="2450538" y="5675900"/>
            <a:ext cx="1600200" cy="1056132"/>
          </a:xfrm>
          <a:prstGeom prst="rect">
            <a:avLst/>
          </a:prstGeom>
          <a:noFill/>
          <a:ln>
            <a:noFill/>
          </a:ln>
        </p:spPr>
      </p:pic>
      <p:pic>
        <p:nvPicPr>
          <p:cNvPr id="234" name="Google Shape;234;p26"/>
          <p:cNvPicPr preferRelativeResize="0"/>
          <p:nvPr/>
        </p:nvPicPr>
        <p:blipFill>
          <a:blip r:embed="rId16">
            <a:alphaModFix/>
          </a:blip>
          <a:stretch>
            <a:fillRect/>
          </a:stretch>
        </p:blipFill>
        <p:spPr>
          <a:xfrm>
            <a:off x="4266838" y="5685325"/>
            <a:ext cx="1600200" cy="1073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pic>
        <p:nvPicPr>
          <p:cNvPr id="46" name="Google Shape;46;p9"/>
          <p:cNvPicPr preferRelativeResize="0"/>
          <p:nvPr/>
        </p:nvPicPr>
        <p:blipFill>
          <a:blip r:embed="rId3">
            <a:alphaModFix/>
          </a:blip>
          <a:stretch>
            <a:fillRect/>
          </a:stretch>
        </p:blipFill>
        <p:spPr>
          <a:xfrm>
            <a:off x="794663" y="62150"/>
            <a:ext cx="7326776" cy="5861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7"/>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Ancestry Library</a:t>
            </a:r>
            <a:endParaRPr/>
          </a:p>
        </p:txBody>
      </p:sp>
      <p:sp>
        <p:nvSpPr>
          <p:cNvPr id="240" name="Google Shape;240;p27"/>
          <p:cNvSpPr txBox="1"/>
          <p:nvPr/>
        </p:nvSpPr>
        <p:spPr>
          <a:xfrm>
            <a:off x="517963" y="170042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900">
                <a:solidFill>
                  <a:schemeClr val="dk1"/>
                </a:solidFill>
                <a:highlight>
                  <a:srgbClr val="FFFFFF"/>
                </a:highlight>
                <a:latin typeface="Roboto"/>
                <a:ea typeface="Roboto"/>
                <a:cs typeface="Roboto"/>
                <a:sym typeface="Roboto"/>
              </a:rPr>
              <a:t>Ancestry is available only at the library.</a:t>
            </a:r>
            <a:endParaRPr i="1" sz="19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900">
                <a:solidFill>
                  <a:schemeClr val="dk1"/>
                </a:solidFill>
                <a:highlight>
                  <a:srgbClr val="FFFFFF"/>
                </a:highlight>
                <a:latin typeface="Roboto"/>
                <a:ea typeface="Roboto"/>
                <a:cs typeface="Roboto"/>
                <a:sym typeface="Roboto"/>
              </a:rPr>
              <a:t>Learn about your ancestors. Search over 1.2 billion records in over 3,000 databases, including the U.S. Census and school yearbooks, to find records and digitized documents.</a:t>
            </a:r>
            <a:endParaRPr sz="2700">
              <a:solidFill>
                <a:schemeClr val="dk1"/>
              </a:solidFill>
              <a:highlight>
                <a:srgbClr val="FFFFFF"/>
              </a:highlight>
              <a:latin typeface="Roboto"/>
              <a:ea typeface="Roboto"/>
              <a:cs typeface="Roboto"/>
              <a:sym typeface="Roboto"/>
            </a:endParaRPr>
          </a:p>
        </p:txBody>
      </p:sp>
      <p:sp>
        <p:nvSpPr>
          <p:cNvPr id="241" name="Google Shape;241;p27"/>
          <p:cNvSpPr txBox="1"/>
          <p:nvPr/>
        </p:nvSpPr>
        <p:spPr>
          <a:xfrm>
            <a:off x="865600" y="341080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330200" lvl="0" marL="457200" rtl="0" algn="l">
              <a:lnSpc>
                <a:spcPct val="115000"/>
              </a:lnSpc>
              <a:spcBef>
                <a:spcPts val="0"/>
              </a:spcBef>
              <a:spcAft>
                <a:spcPts val="0"/>
              </a:spcAft>
              <a:buClr>
                <a:srgbClr val="222222"/>
              </a:buClr>
              <a:buSzPts val="1600"/>
              <a:buFont typeface="Roboto"/>
              <a:buChar char="●"/>
            </a:pPr>
            <a:r>
              <a:rPr lang="en" sz="1600">
                <a:solidFill>
                  <a:srgbClr val="222222"/>
                </a:solidFill>
                <a:highlight>
                  <a:srgbClr val="FFFFFF"/>
                </a:highlight>
                <a:latin typeface="Roboto"/>
                <a:ea typeface="Roboto"/>
                <a:cs typeface="Roboto"/>
                <a:sym typeface="Roboto"/>
              </a:rPr>
              <a:t> I found 3 people who were born in Donora from 1905 - 1928 and who died in Portland between 1965 - 2006.</a:t>
            </a:r>
            <a:endParaRPr sz="23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42" name="Google Shape;242;p27"/>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43" name="Google Shape;243;p27"/>
          <p:cNvPicPr preferRelativeResize="0"/>
          <p:nvPr/>
        </p:nvPicPr>
        <p:blipFill>
          <a:blip r:embed="rId5">
            <a:alphaModFix/>
          </a:blip>
          <a:stretch>
            <a:fillRect/>
          </a:stretch>
        </p:blipFill>
        <p:spPr>
          <a:xfrm>
            <a:off x="811813" y="855442"/>
            <a:ext cx="7520387" cy="9104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8"/>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InterLibrary Loan </a:t>
            </a:r>
            <a:endParaRPr/>
          </a:p>
        </p:txBody>
      </p:sp>
      <p:sp>
        <p:nvSpPr>
          <p:cNvPr id="249" name="Google Shape;249;p28"/>
          <p:cNvSpPr txBox="1"/>
          <p:nvPr/>
        </p:nvSpPr>
        <p:spPr>
          <a:xfrm>
            <a:off x="517963" y="18804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highlight>
                  <a:srgbClr val="FFFFFF"/>
                </a:highlight>
                <a:latin typeface="Roboto"/>
                <a:ea typeface="Roboto"/>
                <a:cs typeface="Roboto"/>
                <a:sym typeface="Roboto"/>
              </a:rPr>
              <a:t>Use ILLiad, FVRL's interlibrary loan system, to request material not available through the library catalog or FVRL's magazines and newspapers. Library staff will try to borrow the item you request from another library system and you'll get to use the item through your local branch!</a:t>
            </a:r>
            <a:endParaRPr sz="2700">
              <a:solidFill>
                <a:schemeClr val="dk1"/>
              </a:solidFill>
              <a:highlight>
                <a:srgbClr val="FFFFFF"/>
              </a:highlight>
              <a:latin typeface="Roboto"/>
              <a:ea typeface="Roboto"/>
              <a:cs typeface="Roboto"/>
              <a:sym typeface="Roboto"/>
            </a:endParaRPr>
          </a:p>
        </p:txBody>
      </p:sp>
      <p:sp>
        <p:nvSpPr>
          <p:cNvPr id="250" name="Google Shape;250;p28"/>
          <p:cNvSpPr txBox="1"/>
          <p:nvPr/>
        </p:nvSpPr>
        <p:spPr>
          <a:xfrm>
            <a:off x="865600" y="341080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457200" rtl="0" algn="l">
              <a:lnSpc>
                <a:spcPct val="115000"/>
              </a:lnSpc>
              <a:spcBef>
                <a:spcPts val="0"/>
              </a:spcBef>
              <a:spcAft>
                <a:spcPts val="0"/>
              </a:spcAft>
              <a:buNone/>
            </a:pPr>
            <a:r>
              <a:t/>
            </a:r>
            <a:endParaRPr sz="23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51" name="Google Shape;251;p28"/>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52" name="Google Shape;252;p28"/>
          <p:cNvPicPr preferRelativeResize="0"/>
          <p:nvPr/>
        </p:nvPicPr>
        <p:blipFill>
          <a:blip r:embed="rId5">
            <a:alphaModFix/>
          </a:blip>
          <a:stretch>
            <a:fillRect/>
          </a:stretch>
        </p:blipFill>
        <p:spPr>
          <a:xfrm>
            <a:off x="3638225" y="3785875"/>
            <a:ext cx="1867550" cy="2841350"/>
          </a:xfrm>
          <a:prstGeom prst="rect">
            <a:avLst/>
          </a:prstGeom>
          <a:noFill/>
          <a:ln>
            <a:noFill/>
          </a:ln>
        </p:spPr>
      </p:pic>
      <p:pic>
        <p:nvPicPr>
          <p:cNvPr id="253" name="Google Shape;253;p28"/>
          <p:cNvPicPr preferRelativeResize="0"/>
          <p:nvPr/>
        </p:nvPicPr>
        <p:blipFill>
          <a:blip r:embed="rId6">
            <a:alphaModFix/>
          </a:blip>
          <a:stretch>
            <a:fillRect/>
          </a:stretch>
        </p:blipFill>
        <p:spPr>
          <a:xfrm>
            <a:off x="2536500" y="655963"/>
            <a:ext cx="3905250" cy="1171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Ferguson’s Career Guidance Center</a:t>
            </a:r>
            <a:endParaRPr/>
          </a:p>
        </p:txBody>
      </p:sp>
      <p:sp>
        <p:nvSpPr>
          <p:cNvPr id="259" name="Google Shape;259;p29"/>
          <p:cNvSpPr txBox="1"/>
          <p:nvPr/>
        </p:nvSpPr>
        <p:spPr>
          <a:xfrm>
            <a:off x="517963" y="18804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rgbClr val="FFFFFF"/>
                </a:highlight>
                <a:latin typeface="Roboto"/>
                <a:ea typeface="Roboto"/>
                <a:cs typeface="Roboto"/>
                <a:sym typeface="Roboto"/>
              </a:rPr>
              <a:t>Do a career interest assessment, research industries and careers, plan your education, get expert advice, and launch your career. Learn about 140 different industries and career fields and thousands of professions to find the one right for you.</a:t>
            </a:r>
            <a:endParaRPr sz="3500">
              <a:solidFill>
                <a:schemeClr val="dk1"/>
              </a:solidFill>
              <a:highlight>
                <a:srgbClr val="FFFFFF"/>
              </a:highlight>
              <a:latin typeface="Roboto"/>
              <a:ea typeface="Roboto"/>
              <a:cs typeface="Roboto"/>
              <a:sym typeface="Roboto"/>
            </a:endParaRPr>
          </a:p>
        </p:txBody>
      </p:sp>
      <p:sp>
        <p:nvSpPr>
          <p:cNvPr id="260" name="Google Shape;260;p29"/>
          <p:cNvSpPr txBox="1"/>
          <p:nvPr/>
        </p:nvSpPr>
        <p:spPr>
          <a:xfrm>
            <a:off x="865613" y="3353950"/>
            <a:ext cx="6266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Environmental Engineers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Personality: Hands On, Realistic, Scientific, creativity, patience, the ability to "think outside the box," strong problem-solving and analytical skills, and a willingness to continue to learn</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Skills: Interpersonal, Organizational, Scientific</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Salary: $87,620</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Minimum Education: Bachelor’s Degree</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Were called civil engineers until 1970</a:t>
            </a:r>
            <a:endParaRPr sz="1800">
              <a:solidFill>
                <a:schemeClr val="dk2"/>
              </a:solidFill>
              <a:latin typeface="Roboto"/>
              <a:ea typeface="Roboto"/>
              <a:cs typeface="Roboto"/>
              <a:sym typeface="Roboto"/>
            </a:endParaRPr>
          </a:p>
          <a:p>
            <a:pPr indent="0" lvl="0" marL="457200" rtl="0" algn="l">
              <a:lnSpc>
                <a:spcPct val="115000"/>
              </a:lnSpc>
              <a:spcBef>
                <a:spcPts val="0"/>
              </a:spcBef>
              <a:spcAft>
                <a:spcPts val="0"/>
              </a:spcAft>
              <a:buNone/>
            </a:pPr>
            <a:r>
              <a:t/>
            </a:r>
            <a:endParaRPr sz="23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61" name="Google Shape;261;p29"/>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62" name="Google Shape;262;p29"/>
          <p:cNvPicPr preferRelativeResize="0"/>
          <p:nvPr/>
        </p:nvPicPr>
        <p:blipFill>
          <a:blip r:embed="rId5">
            <a:alphaModFix/>
          </a:blip>
          <a:stretch>
            <a:fillRect/>
          </a:stretch>
        </p:blipFill>
        <p:spPr>
          <a:xfrm>
            <a:off x="2620063" y="686775"/>
            <a:ext cx="2757778" cy="124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0"/>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EBSCO Discovery Services</a:t>
            </a:r>
            <a:endParaRPr/>
          </a:p>
        </p:txBody>
      </p:sp>
      <p:sp>
        <p:nvSpPr>
          <p:cNvPr id="268" name="Google Shape;268;p30"/>
          <p:cNvSpPr txBox="1"/>
          <p:nvPr/>
        </p:nvSpPr>
        <p:spPr>
          <a:xfrm>
            <a:off x="451638" y="22584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FFFFFF"/>
                </a:highlight>
                <a:latin typeface="Roboto"/>
                <a:ea typeface="Roboto"/>
                <a:cs typeface="Roboto"/>
                <a:sym typeface="Roboto"/>
              </a:rPr>
              <a:t>Find links to full-text articles without having to guess in which eResource to look! This search will look in most subscription eResources that contain journal, magazine, and newspaper articles, and serve up results no matter on which platform the article resides. No more trying one eResource after another in search of the article you need!</a:t>
            </a:r>
            <a:endParaRPr sz="4100">
              <a:solidFill>
                <a:schemeClr val="dk1"/>
              </a:solidFill>
              <a:highlight>
                <a:srgbClr val="FFFFFF"/>
              </a:highlight>
              <a:latin typeface="Roboto"/>
              <a:ea typeface="Roboto"/>
              <a:cs typeface="Roboto"/>
              <a:sym typeface="Roboto"/>
            </a:endParaRPr>
          </a:p>
        </p:txBody>
      </p:sp>
      <p:sp>
        <p:nvSpPr>
          <p:cNvPr id="269" name="Google Shape;269;p30"/>
          <p:cNvSpPr txBox="1"/>
          <p:nvPr/>
        </p:nvSpPr>
        <p:spPr>
          <a:xfrm>
            <a:off x="805650" y="3720700"/>
            <a:ext cx="7532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lnSpc>
                <a:spcPct val="115000"/>
              </a:lnSpc>
              <a:spcBef>
                <a:spcPts val="0"/>
              </a:spcBef>
              <a:spcAft>
                <a:spcPts val="0"/>
              </a:spcAft>
              <a:buNone/>
            </a:pPr>
            <a:r>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70" name="Google Shape;270;p30"/>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71" name="Google Shape;271;p30"/>
          <p:cNvPicPr preferRelativeResize="0"/>
          <p:nvPr/>
        </p:nvPicPr>
        <p:blipFill>
          <a:blip r:embed="rId5">
            <a:alphaModFix/>
          </a:blip>
          <a:stretch>
            <a:fillRect/>
          </a:stretch>
        </p:blipFill>
        <p:spPr>
          <a:xfrm>
            <a:off x="2320000" y="765675"/>
            <a:ext cx="4022502" cy="1534175"/>
          </a:xfrm>
          <a:prstGeom prst="rect">
            <a:avLst/>
          </a:prstGeom>
          <a:noFill/>
          <a:ln>
            <a:noFill/>
          </a:ln>
        </p:spPr>
      </p:pic>
      <p:pic>
        <p:nvPicPr>
          <p:cNvPr id="272" name="Google Shape;272;p30"/>
          <p:cNvPicPr preferRelativeResize="0"/>
          <p:nvPr/>
        </p:nvPicPr>
        <p:blipFill rotWithShape="1">
          <a:blip r:embed="rId6">
            <a:alphaModFix/>
          </a:blip>
          <a:srcRect b="28678" l="0" r="0" t="0"/>
          <a:stretch/>
        </p:blipFill>
        <p:spPr>
          <a:xfrm>
            <a:off x="3927256" y="3785275"/>
            <a:ext cx="4966868" cy="3137300"/>
          </a:xfrm>
          <a:prstGeom prst="rect">
            <a:avLst/>
          </a:prstGeom>
          <a:noFill/>
          <a:ln>
            <a:noFill/>
          </a:ln>
        </p:spPr>
      </p:pic>
      <p:sp>
        <p:nvSpPr>
          <p:cNvPr id="273" name="Google Shape;273;p30"/>
          <p:cNvSpPr/>
          <p:nvPr/>
        </p:nvSpPr>
        <p:spPr>
          <a:xfrm>
            <a:off x="7028500" y="147925"/>
            <a:ext cx="1904100" cy="2036700"/>
          </a:xfrm>
          <a:prstGeom prst="octagon">
            <a:avLst>
              <a:gd fmla="val 29289"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Don’t go down rabbit holes! Remember </a:t>
            </a:r>
            <a:r>
              <a:rPr b="1" lang="en" sz="1500">
                <a:latin typeface="Roboto"/>
                <a:ea typeface="Roboto"/>
                <a:cs typeface="Roboto"/>
                <a:sym typeface="Roboto"/>
              </a:rPr>
              <a:t>your</a:t>
            </a:r>
            <a:r>
              <a:rPr b="1" lang="en" sz="1500">
                <a:latin typeface="Roboto"/>
                <a:ea typeface="Roboto"/>
                <a:cs typeface="Roboto"/>
                <a:sym typeface="Roboto"/>
              </a:rPr>
              <a:t> outline and questions!</a:t>
            </a:r>
            <a:endParaRPr b="1" sz="15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1"/>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Books</a:t>
            </a:r>
            <a:endParaRPr/>
          </a:p>
        </p:txBody>
      </p:sp>
      <p:sp>
        <p:nvSpPr>
          <p:cNvPr id="279" name="Google Shape;279;p31"/>
          <p:cNvSpPr txBox="1"/>
          <p:nvPr/>
        </p:nvSpPr>
        <p:spPr>
          <a:xfrm>
            <a:off x="430913" y="1917500"/>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1"/>
                </a:solidFill>
                <a:highlight>
                  <a:srgbClr val="FFFFFF"/>
                </a:highlight>
                <a:latin typeface="Roboto"/>
                <a:ea typeface="Roboto"/>
                <a:cs typeface="Roboto"/>
                <a:sym typeface="Roboto"/>
              </a:rPr>
              <a:t>The OG research tool!</a:t>
            </a:r>
            <a:endParaRPr sz="3800">
              <a:solidFill>
                <a:schemeClr val="dk1"/>
              </a:solidFill>
              <a:highlight>
                <a:srgbClr val="FFFFFF"/>
              </a:highlight>
              <a:latin typeface="Roboto"/>
              <a:ea typeface="Roboto"/>
              <a:cs typeface="Roboto"/>
              <a:sym typeface="Roboto"/>
            </a:endParaRPr>
          </a:p>
        </p:txBody>
      </p:sp>
      <p:sp>
        <p:nvSpPr>
          <p:cNvPr id="280" name="Google Shape;280;p31"/>
          <p:cNvSpPr txBox="1"/>
          <p:nvPr/>
        </p:nvSpPr>
        <p:spPr>
          <a:xfrm>
            <a:off x="598450" y="2560425"/>
            <a:ext cx="75327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0" lvl="0" marL="457200" rtl="0" algn="l">
              <a:lnSpc>
                <a:spcPct val="115000"/>
              </a:lnSpc>
              <a:spcBef>
                <a:spcPts val="0"/>
              </a:spcBef>
              <a:spcAft>
                <a:spcPts val="0"/>
              </a:spcAft>
              <a:buNone/>
            </a:pPr>
            <a:r>
              <a:t/>
            </a:r>
            <a:endParaRPr sz="18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2100">
              <a:solidFill>
                <a:schemeClr val="dk2"/>
              </a:solidFill>
              <a:latin typeface="Roboto"/>
              <a:ea typeface="Roboto"/>
              <a:cs typeface="Roboto"/>
              <a:sym typeface="Roboto"/>
            </a:endParaRPr>
          </a:p>
          <a:p>
            <a:pPr indent="0" lvl="0" marL="45720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281" name="Google Shape;281;p31"/>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82" name="Google Shape;282;p31"/>
          <p:cNvPicPr preferRelativeResize="0"/>
          <p:nvPr/>
        </p:nvPicPr>
        <p:blipFill>
          <a:blip r:embed="rId5">
            <a:alphaModFix/>
          </a:blip>
          <a:stretch>
            <a:fillRect/>
          </a:stretch>
        </p:blipFill>
        <p:spPr>
          <a:xfrm>
            <a:off x="2066575" y="655123"/>
            <a:ext cx="4366676" cy="1262375"/>
          </a:xfrm>
          <a:prstGeom prst="rect">
            <a:avLst/>
          </a:prstGeom>
          <a:noFill/>
          <a:ln>
            <a:noFill/>
          </a:ln>
        </p:spPr>
      </p:pic>
      <p:pic>
        <p:nvPicPr>
          <p:cNvPr id="283" name="Google Shape;283;p31"/>
          <p:cNvPicPr preferRelativeResize="0"/>
          <p:nvPr/>
        </p:nvPicPr>
        <p:blipFill>
          <a:blip r:embed="rId6">
            <a:alphaModFix/>
          </a:blip>
          <a:stretch>
            <a:fillRect/>
          </a:stretch>
        </p:blipFill>
        <p:spPr>
          <a:xfrm>
            <a:off x="430925" y="3087125"/>
            <a:ext cx="1806954" cy="2743200"/>
          </a:xfrm>
          <a:prstGeom prst="rect">
            <a:avLst/>
          </a:prstGeom>
          <a:noFill/>
          <a:ln>
            <a:noFill/>
          </a:ln>
        </p:spPr>
      </p:pic>
      <p:pic>
        <p:nvPicPr>
          <p:cNvPr id="284" name="Google Shape;284;p31"/>
          <p:cNvPicPr preferRelativeResize="0"/>
          <p:nvPr/>
        </p:nvPicPr>
        <p:blipFill>
          <a:blip r:embed="rId7">
            <a:alphaModFix/>
          </a:blip>
          <a:stretch>
            <a:fillRect/>
          </a:stretch>
        </p:blipFill>
        <p:spPr>
          <a:xfrm>
            <a:off x="2475450" y="3087125"/>
            <a:ext cx="1907741" cy="2743200"/>
          </a:xfrm>
          <a:prstGeom prst="rect">
            <a:avLst/>
          </a:prstGeom>
          <a:noFill/>
          <a:ln>
            <a:noFill/>
          </a:ln>
        </p:spPr>
      </p:pic>
      <p:pic>
        <p:nvPicPr>
          <p:cNvPr id="285" name="Google Shape;285;p31"/>
          <p:cNvPicPr preferRelativeResize="0"/>
          <p:nvPr/>
        </p:nvPicPr>
        <p:blipFill>
          <a:blip r:embed="rId8">
            <a:alphaModFix/>
          </a:blip>
          <a:stretch>
            <a:fillRect/>
          </a:stretch>
        </p:blipFill>
        <p:spPr>
          <a:xfrm>
            <a:off x="4620763" y="3087125"/>
            <a:ext cx="2230083" cy="2743200"/>
          </a:xfrm>
          <a:prstGeom prst="rect">
            <a:avLst/>
          </a:prstGeom>
          <a:noFill/>
          <a:ln>
            <a:noFill/>
          </a:ln>
        </p:spPr>
      </p:pic>
      <p:pic>
        <p:nvPicPr>
          <p:cNvPr id="286" name="Google Shape;286;p31"/>
          <p:cNvPicPr preferRelativeResize="0"/>
          <p:nvPr/>
        </p:nvPicPr>
        <p:blipFill>
          <a:blip r:embed="rId9">
            <a:alphaModFix/>
          </a:blip>
          <a:stretch>
            <a:fillRect/>
          </a:stretch>
        </p:blipFill>
        <p:spPr>
          <a:xfrm>
            <a:off x="7088425" y="3087125"/>
            <a:ext cx="1769594" cy="2743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2"/>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Trusted Library Resources</a:t>
            </a:r>
            <a:endParaRPr/>
          </a:p>
        </p:txBody>
      </p:sp>
      <p:sp>
        <p:nvSpPr>
          <p:cNvPr id="292" name="Google Shape;292;p32"/>
          <p:cNvSpPr txBox="1"/>
          <p:nvPr/>
        </p:nvSpPr>
        <p:spPr>
          <a:xfrm>
            <a:off x="472363" y="17931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highlight>
                  <a:srgbClr val="FFFFFF"/>
                </a:highlight>
                <a:latin typeface="Roboto"/>
                <a:ea typeface="Roboto"/>
                <a:cs typeface="Roboto"/>
                <a:sym typeface="Roboto"/>
              </a:rPr>
              <a:t>When using the FVRL Resources by Topic, select a topic and scroll down to find web resources trusted by the library. </a:t>
            </a:r>
            <a:endParaRPr sz="2800">
              <a:solidFill>
                <a:schemeClr val="dk1"/>
              </a:solidFill>
              <a:highlight>
                <a:srgbClr val="FFFFFF"/>
              </a:highlight>
              <a:latin typeface="Roboto"/>
              <a:ea typeface="Roboto"/>
              <a:cs typeface="Roboto"/>
              <a:sym typeface="Roboto"/>
            </a:endParaRPr>
          </a:p>
        </p:txBody>
      </p:sp>
      <p:sp>
        <p:nvSpPr>
          <p:cNvPr id="293" name="Google Shape;293;p32"/>
          <p:cNvSpPr txBox="1"/>
          <p:nvPr/>
        </p:nvSpPr>
        <p:spPr>
          <a:xfrm>
            <a:off x="926100" y="3234675"/>
            <a:ext cx="4449000" cy="33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Roboto"/>
                <a:ea typeface="Roboto"/>
                <a:cs typeface="Roboto"/>
                <a:sym typeface="Roboto"/>
              </a:rPr>
              <a:t>Topics with trusted library web resources:</a:t>
            </a:r>
            <a:endParaRPr sz="1500">
              <a:solidFill>
                <a:schemeClr val="dk2"/>
              </a:solidFill>
              <a:latin typeface="Roboto"/>
              <a:ea typeface="Roboto"/>
              <a:cs typeface="Roboto"/>
              <a:sym typeface="Roboto"/>
            </a:endParaRPr>
          </a:p>
          <a:p>
            <a:pPr indent="0" lvl="0" marL="0" rtl="0" algn="l">
              <a:spcBef>
                <a:spcPts val="0"/>
              </a:spcBef>
              <a:spcAft>
                <a:spcPts val="0"/>
              </a:spcAft>
              <a:buNone/>
            </a:pPr>
            <a:r>
              <a:t/>
            </a:r>
            <a:endParaRPr sz="400">
              <a:solidFill>
                <a:schemeClr val="dk2"/>
              </a:solidFill>
              <a:latin typeface="Roboto"/>
              <a:ea typeface="Roboto"/>
              <a:cs typeface="Roboto"/>
              <a:sym typeface="Roboto"/>
            </a:endParaRPr>
          </a:p>
          <a:p>
            <a:pPr indent="0" lvl="0" marL="0" rtl="0" algn="l">
              <a:spcBef>
                <a:spcPts val="0"/>
              </a:spcBef>
              <a:spcAft>
                <a:spcPts val="0"/>
              </a:spcAft>
              <a:buNone/>
            </a:pPr>
            <a:r>
              <a:t/>
            </a:r>
            <a:endParaRPr sz="400">
              <a:solidFill>
                <a:schemeClr val="dk2"/>
              </a:solidFill>
              <a:latin typeface="Roboto"/>
              <a:ea typeface="Roboto"/>
              <a:cs typeface="Roboto"/>
              <a:sym typeface="Roboto"/>
            </a:endParaRPr>
          </a:p>
          <a:p>
            <a:pPr indent="0" lvl="0" marL="0" rtl="0" algn="l">
              <a:spcBef>
                <a:spcPts val="0"/>
              </a:spcBef>
              <a:spcAft>
                <a:spcPts val="0"/>
              </a:spcAft>
              <a:buNone/>
            </a:pPr>
            <a:r>
              <a:t/>
            </a:r>
            <a:endParaRPr sz="4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Automotive &amp; Electronics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Business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Computers &amp; Technology</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Consumer Information</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DIY &amp; Recreation</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eBooks &amp;eAudio</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Employment &amp; Careers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Genealogy</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Geography &amp; Culture</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Government</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Health</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History</a:t>
            </a:r>
            <a:endParaRPr sz="1500">
              <a:solidFill>
                <a:schemeClr val="dk2"/>
              </a:solidFill>
              <a:latin typeface="Roboto"/>
              <a:ea typeface="Roboto"/>
              <a:cs typeface="Roboto"/>
              <a:sym typeface="Roboto"/>
            </a:endParaRPr>
          </a:p>
        </p:txBody>
      </p:sp>
      <p:sp>
        <p:nvSpPr>
          <p:cNvPr id="294" name="Google Shape;294;p32"/>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4"/>
              </a:rPr>
              <a:t>Return</a:t>
            </a:r>
            <a:endParaRPr sz="1800">
              <a:solidFill>
                <a:schemeClr val="lt1"/>
              </a:solidFill>
              <a:latin typeface="Roboto"/>
              <a:ea typeface="Roboto"/>
              <a:cs typeface="Roboto"/>
              <a:sym typeface="Roboto"/>
            </a:endParaRPr>
          </a:p>
        </p:txBody>
      </p:sp>
      <p:pic>
        <p:nvPicPr>
          <p:cNvPr id="295" name="Google Shape;295;p32"/>
          <p:cNvPicPr preferRelativeResize="0"/>
          <p:nvPr/>
        </p:nvPicPr>
        <p:blipFill>
          <a:blip r:embed="rId5">
            <a:alphaModFix/>
          </a:blip>
          <a:stretch>
            <a:fillRect/>
          </a:stretch>
        </p:blipFill>
        <p:spPr>
          <a:xfrm>
            <a:off x="2066575" y="655123"/>
            <a:ext cx="4366676" cy="1262375"/>
          </a:xfrm>
          <a:prstGeom prst="rect">
            <a:avLst/>
          </a:prstGeom>
          <a:noFill/>
          <a:ln>
            <a:noFill/>
          </a:ln>
        </p:spPr>
      </p:pic>
      <p:sp>
        <p:nvSpPr>
          <p:cNvPr id="296" name="Google Shape;296;p32"/>
          <p:cNvSpPr txBox="1"/>
          <p:nvPr/>
        </p:nvSpPr>
        <p:spPr>
          <a:xfrm>
            <a:off x="4695000" y="3523850"/>
            <a:ext cx="4449000" cy="3397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Images &amp; Maps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Language Learning</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Learning &amp; Exam Preparation</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Legal Information &amp; Forms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Literature &amp; Criticism</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Magazines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Money</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Newspapers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Nonprofit</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Reading</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Social Services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Taxes</a:t>
            </a:r>
            <a:endParaRPr sz="1500">
              <a:solidFill>
                <a:schemeClr val="dk2"/>
              </a:solidFill>
              <a:latin typeface="Roboto"/>
              <a:ea typeface="Roboto"/>
              <a:cs typeface="Roboto"/>
              <a:sym typeface="Roboto"/>
            </a:endParaRPr>
          </a:p>
          <a:p>
            <a:pPr indent="-323850" lvl="0" marL="457200" rtl="0" algn="l">
              <a:spcBef>
                <a:spcPts val="0"/>
              </a:spcBef>
              <a:spcAft>
                <a:spcPts val="0"/>
              </a:spcAft>
              <a:buClr>
                <a:schemeClr val="dk2"/>
              </a:buClr>
              <a:buSzPts val="1500"/>
              <a:buFont typeface="Roboto"/>
              <a:buChar char="●"/>
            </a:pPr>
            <a:r>
              <a:rPr lang="en" sz="1500">
                <a:solidFill>
                  <a:schemeClr val="dk2"/>
                </a:solidFill>
                <a:latin typeface="Roboto"/>
                <a:ea typeface="Roboto"/>
                <a:cs typeface="Roboto"/>
                <a:sym typeface="Roboto"/>
              </a:rPr>
              <a:t>Video</a:t>
            </a:r>
            <a:endParaRPr sz="1500">
              <a:solidFill>
                <a:schemeClr val="dk2"/>
              </a:solidFill>
              <a:latin typeface="Roboto"/>
              <a:ea typeface="Roboto"/>
              <a:cs typeface="Roboto"/>
              <a:sym typeface="Roboto"/>
            </a:endParaRPr>
          </a:p>
          <a:p>
            <a:pPr indent="0" lvl="0" marL="0" rtl="0" algn="l">
              <a:spcBef>
                <a:spcPts val="0"/>
              </a:spcBef>
              <a:spcAft>
                <a:spcPts val="0"/>
              </a:spcAft>
              <a:buNone/>
            </a:pPr>
            <a:r>
              <a:t/>
            </a:r>
            <a:endParaRPr sz="1500">
              <a:solidFill>
                <a:schemeClr val="dk2"/>
              </a:solidFill>
              <a:latin typeface="Roboto"/>
              <a:ea typeface="Roboto"/>
              <a:cs typeface="Roboto"/>
              <a:sym typeface="Roboto"/>
            </a:endParaRPr>
          </a:p>
          <a:p>
            <a:pPr indent="0" lvl="0" marL="0" rtl="0" algn="l">
              <a:spcBef>
                <a:spcPts val="0"/>
              </a:spcBef>
              <a:spcAft>
                <a:spcPts val="0"/>
              </a:spcAft>
              <a:buNone/>
            </a:pPr>
            <a:r>
              <a:t/>
            </a:r>
            <a:endParaRPr sz="1500">
              <a:solidFill>
                <a:schemeClr val="dk2"/>
              </a:solidFill>
              <a:latin typeface="Roboto"/>
              <a:ea typeface="Roboto"/>
              <a:cs typeface="Roboto"/>
              <a:sym typeface="Roboto"/>
            </a:endParaRPr>
          </a:p>
          <a:p>
            <a:pPr indent="0" lvl="0" marL="457200" rtl="0" algn="l">
              <a:spcBef>
                <a:spcPts val="0"/>
              </a:spcBef>
              <a:spcAft>
                <a:spcPts val="0"/>
              </a:spcAft>
              <a:buNone/>
            </a:pPr>
            <a:r>
              <a:t/>
            </a:r>
            <a:endParaRPr sz="1500">
              <a:solidFill>
                <a:schemeClr val="dk2"/>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Ask a Librarian</a:t>
            </a:r>
            <a:endParaRPr/>
          </a:p>
        </p:txBody>
      </p:sp>
      <p:pic>
        <p:nvPicPr>
          <p:cNvPr id="302" name="Google Shape;302;p33"/>
          <p:cNvPicPr preferRelativeResize="0"/>
          <p:nvPr/>
        </p:nvPicPr>
        <p:blipFill>
          <a:blip r:embed="rId4">
            <a:alphaModFix/>
          </a:blip>
          <a:stretch>
            <a:fillRect/>
          </a:stretch>
        </p:blipFill>
        <p:spPr>
          <a:xfrm>
            <a:off x="152400" y="1509267"/>
            <a:ext cx="8839199" cy="4535144"/>
          </a:xfrm>
          <a:prstGeom prst="rect">
            <a:avLst/>
          </a:prstGeom>
          <a:noFill/>
          <a:ln>
            <a:noFill/>
          </a:ln>
        </p:spPr>
      </p:pic>
      <p:sp>
        <p:nvSpPr>
          <p:cNvPr id="303" name="Google Shape;303;p33"/>
          <p:cNvSpPr/>
          <p:nvPr/>
        </p:nvSpPr>
        <p:spPr>
          <a:xfrm rot="1565532">
            <a:off x="5563123" y="1025596"/>
            <a:ext cx="1170487" cy="476299"/>
          </a:xfrm>
          <a:prstGeom prst="rightArrow">
            <a:avLst>
              <a:gd fmla="val 50000" name="adj1"/>
              <a:gd fmla="val 50000" name="adj2"/>
            </a:avLst>
          </a:prstGeom>
          <a:solidFill>
            <a:srgbClr val="FFFF00"/>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Write</a:t>
            </a:r>
            <a:endParaRPr/>
          </a:p>
        </p:txBody>
      </p:sp>
      <p:pic>
        <p:nvPicPr>
          <p:cNvPr id="309" name="Google Shape;309;p34"/>
          <p:cNvPicPr preferRelativeResize="0"/>
          <p:nvPr/>
        </p:nvPicPr>
        <p:blipFill>
          <a:blip r:embed="rId3">
            <a:alphaModFix/>
          </a:blip>
          <a:stretch>
            <a:fillRect/>
          </a:stretch>
        </p:blipFill>
        <p:spPr>
          <a:xfrm>
            <a:off x="311700" y="2402522"/>
            <a:ext cx="1623625" cy="2460050"/>
          </a:xfrm>
          <a:prstGeom prst="rect">
            <a:avLst/>
          </a:prstGeom>
          <a:noFill/>
          <a:ln>
            <a:noFill/>
          </a:ln>
        </p:spPr>
      </p:pic>
      <p:sp>
        <p:nvSpPr>
          <p:cNvPr id="310" name="Google Shape;310;p34"/>
          <p:cNvSpPr txBox="1"/>
          <p:nvPr/>
        </p:nvSpPr>
        <p:spPr>
          <a:xfrm>
            <a:off x="634675" y="1604600"/>
            <a:ext cx="1012500" cy="550200"/>
          </a:xfrm>
          <a:prstGeom prst="rect">
            <a:avLst/>
          </a:prstGeom>
          <a:solidFill>
            <a:srgbClr val="F1C232"/>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Books</a:t>
            </a:r>
            <a:endParaRPr b="1" sz="1800">
              <a:solidFill>
                <a:schemeClr val="dk1"/>
              </a:solidFill>
              <a:latin typeface="Roboto"/>
              <a:ea typeface="Roboto"/>
              <a:cs typeface="Roboto"/>
              <a:sym typeface="Roboto"/>
            </a:endParaRPr>
          </a:p>
        </p:txBody>
      </p:sp>
      <p:sp>
        <p:nvSpPr>
          <p:cNvPr id="311" name="Google Shape;311;p34"/>
          <p:cNvSpPr txBox="1"/>
          <p:nvPr/>
        </p:nvSpPr>
        <p:spPr>
          <a:xfrm>
            <a:off x="3988175" y="1604600"/>
            <a:ext cx="1012500" cy="550200"/>
          </a:xfrm>
          <a:prstGeom prst="rect">
            <a:avLst/>
          </a:prstGeom>
          <a:solidFill>
            <a:srgbClr val="F1C232"/>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Online</a:t>
            </a:r>
            <a:endParaRPr b="1" sz="1800">
              <a:solidFill>
                <a:schemeClr val="dk1"/>
              </a:solidFill>
              <a:latin typeface="Roboto"/>
              <a:ea typeface="Roboto"/>
              <a:cs typeface="Roboto"/>
              <a:sym typeface="Roboto"/>
            </a:endParaRPr>
          </a:p>
        </p:txBody>
      </p:sp>
      <p:sp>
        <p:nvSpPr>
          <p:cNvPr id="312" name="Google Shape;312;p34"/>
          <p:cNvSpPr txBox="1"/>
          <p:nvPr/>
        </p:nvSpPr>
        <p:spPr>
          <a:xfrm>
            <a:off x="6937625" y="1604600"/>
            <a:ext cx="1267200" cy="550200"/>
          </a:xfrm>
          <a:prstGeom prst="rect">
            <a:avLst/>
          </a:prstGeom>
          <a:solidFill>
            <a:srgbClr val="F1C232"/>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Programs</a:t>
            </a:r>
            <a:endParaRPr b="1" sz="1800">
              <a:solidFill>
                <a:schemeClr val="dk1"/>
              </a:solidFill>
              <a:latin typeface="Roboto"/>
              <a:ea typeface="Roboto"/>
              <a:cs typeface="Roboto"/>
              <a:sym typeface="Roboto"/>
            </a:endParaRPr>
          </a:p>
        </p:txBody>
      </p:sp>
      <p:pic>
        <p:nvPicPr>
          <p:cNvPr id="313" name="Google Shape;313;p34"/>
          <p:cNvPicPr preferRelativeResize="0"/>
          <p:nvPr/>
        </p:nvPicPr>
        <p:blipFill>
          <a:blip r:embed="rId4">
            <a:alphaModFix/>
          </a:blip>
          <a:stretch>
            <a:fillRect/>
          </a:stretch>
        </p:blipFill>
        <p:spPr>
          <a:xfrm>
            <a:off x="1466175" y="4110075"/>
            <a:ext cx="1623625" cy="2527054"/>
          </a:xfrm>
          <a:prstGeom prst="rect">
            <a:avLst/>
          </a:prstGeom>
          <a:noFill/>
          <a:ln>
            <a:noFill/>
          </a:ln>
        </p:spPr>
      </p:pic>
      <p:sp>
        <p:nvSpPr>
          <p:cNvPr id="314" name="Google Shape;314;p34"/>
          <p:cNvSpPr txBox="1"/>
          <p:nvPr/>
        </p:nvSpPr>
        <p:spPr>
          <a:xfrm>
            <a:off x="3422100" y="3476675"/>
            <a:ext cx="2299800" cy="5502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5"/>
              </a:rPr>
              <a:t>LinkedIn Learning</a:t>
            </a:r>
            <a:endParaRPr sz="1800">
              <a:solidFill>
                <a:schemeClr val="dk1"/>
              </a:solidFill>
              <a:latin typeface="Roboto"/>
              <a:ea typeface="Roboto"/>
              <a:cs typeface="Roboto"/>
              <a:sym typeface="Roboto"/>
            </a:endParaRPr>
          </a:p>
        </p:txBody>
      </p:sp>
      <p:pic>
        <p:nvPicPr>
          <p:cNvPr id="315" name="Google Shape;315;p34"/>
          <p:cNvPicPr preferRelativeResize="0"/>
          <p:nvPr/>
        </p:nvPicPr>
        <p:blipFill>
          <a:blip r:embed="rId6">
            <a:alphaModFix/>
          </a:blip>
          <a:stretch>
            <a:fillRect/>
          </a:stretch>
        </p:blipFill>
        <p:spPr>
          <a:xfrm>
            <a:off x="3422100" y="2402514"/>
            <a:ext cx="2299800" cy="1020536"/>
          </a:xfrm>
          <a:prstGeom prst="rect">
            <a:avLst/>
          </a:prstGeom>
          <a:noFill/>
          <a:ln>
            <a:noFill/>
          </a:ln>
        </p:spPr>
      </p:pic>
      <p:pic>
        <p:nvPicPr>
          <p:cNvPr id="316" name="Google Shape;316;p34"/>
          <p:cNvPicPr preferRelativeResize="0"/>
          <p:nvPr/>
        </p:nvPicPr>
        <p:blipFill rotWithShape="1">
          <a:blip r:embed="rId7">
            <a:alphaModFix/>
          </a:blip>
          <a:srcRect b="0" l="0" r="49479" t="0"/>
          <a:stretch/>
        </p:blipFill>
        <p:spPr>
          <a:xfrm>
            <a:off x="6421321" y="2402525"/>
            <a:ext cx="2299799" cy="1329850"/>
          </a:xfrm>
          <a:prstGeom prst="rect">
            <a:avLst/>
          </a:prstGeom>
          <a:noFill/>
          <a:ln>
            <a:noFill/>
          </a:ln>
        </p:spPr>
      </p:pic>
      <p:sp>
        <p:nvSpPr>
          <p:cNvPr id="317" name="Google Shape;317;p34"/>
          <p:cNvSpPr txBox="1"/>
          <p:nvPr/>
        </p:nvSpPr>
        <p:spPr>
          <a:xfrm>
            <a:off x="6421325" y="3732375"/>
            <a:ext cx="2299800" cy="5502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8"/>
              </a:rPr>
              <a:t>Online Calendar</a:t>
            </a:r>
            <a:endParaRPr sz="1800">
              <a:solidFill>
                <a:schemeClr val="dk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book is published! Yay! What next? </a:t>
            </a:r>
            <a:endParaRPr/>
          </a:p>
        </p:txBody>
      </p:sp>
      <p:sp>
        <p:nvSpPr>
          <p:cNvPr id="323" name="Google Shape;323;p35"/>
          <p:cNvSpPr txBox="1"/>
          <p:nvPr/>
        </p:nvSpPr>
        <p:spPr>
          <a:xfrm>
            <a:off x="183100" y="1730000"/>
            <a:ext cx="2154900" cy="1108500"/>
          </a:xfrm>
          <a:prstGeom prst="rect">
            <a:avLst/>
          </a:prstGeom>
          <a:solidFill>
            <a:srgbClr val="EAD1D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3"/>
              </a:rPr>
              <a:t>How do I get the library to buy my book?</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324" name="Google Shape;324;p35"/>
          <p:cNvSpPr txBox="1"/>
          <p:nvPr/>
        </p:nvSpPr>
        <p:spPr>
          <a:xfrm>
            <a:off x="2463325" y="1730000"/>
            <a:ext cx="2154900" cy="1108500"/>
          </a:xfrm>
          <a:prstGeom prst="rect">
            <a:avLst/>
          </a:prstGeom>
          <a:solidFill>
            <a:srgbClr val="EAD1D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4"/>
              </a:rPr>
              <a:t>How do I donate my book to the library? </a:t>
            </a:r>
            <a:endParaRPr sz="1800">
              <a:solidFill>
                <a:schemeClr val="dk2"/>
              </a:solidFill>
              <a:latin typeface="Roboto"/>
              <a:ea typeface="Roboto"/>
              <a:cs typeface="Roboto"/>
              <a:sym typeface="Roboto"/>
            </a:endParaRPr>
          </a:p>
        </p:txBody>
      </p:sp>
      <p:sp>
        <p:nvSpPr>
          <p:cNvPr id="325" name="Google Shape;325;p35"/>
          <p:cNvSpPr txBox="1"/>
          <p:nvPr/>
        </p:nvSpPr>
        <p:spPr>
          <a:xfrm>
            <a:off x="4743538" y="1730000"/>
            <a:ext cx="2154900" cy="1611600"/>
          </a:xfrm>
          <a:prstGeom prst="rect">
            <a:avLst/>
          </a:prstGeom>
          <a:solidFill>
            <a:srgbClr val="EAD1D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5"/>
              </a:rPr>
              <a:t>Can I reserve a meeting room to do a book reading/have a book launch?</a:t>
            </a:r>
            <a:endParaRPr sz="1800">
              <a:solidFill>
                <a:schemeClr val="dk2"/>
              </a:solidFill>
              <a:latin typeface="Roboto"/>
              <a:ea typeface="Roboto"/>
              <a:cs typeface="Roboto"/>
              <a:sym typeface="Roboto"/>
            </a:endParaRPr>
          </a:p>
        </p:txBody>
      </p:sp>
      <p:sp>
        <p:nvSpPr>
          <p:cNvPr id="326" name="Google Shape;326;p35"/>
          <p:cNvSpPr txBox="1"/>
          <p:nvPr/>
        </p:nvSpPr>
        <p:spPr>
          <a:xfrm>
            <a:off x="7023775" y="1730000"/>
            <a:ext cx="1933800" cy="2216700"/>
          </a:xfrm>
          <a:prstGeom prst="rect">
            <a:avLst/>
          </a:prstGeom>
          <a:solidFill>
            <a:srgbClr val="EAD1D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r:id="rId6"/>
              </a:rPr>
              <a:t>What kind of library program options are available to increase awareness about my new book?</a:t>
            </a:r>
            <a:endParaRPr sz="1800">
              <a:solidFill>
                <a:schemeClr val="dk2"/>
              </a:solidFill>
              <a:latin typeface="Roboto"/>
              <a:ea typeface="Roboto"/>
              <a:cs typeface="Roboto"/>
              <a:sym typeface="Roboto"/>
            </a:endParaRPr>
          </a:p>
        </p:txBody>
      </p:sp>
      <p:pic>
        <p:nvPicPr>
          <p:cNvPr id="327" name="Google Shape;327;p35"/>
          <p:cNvPicPr preferRelativeResize="0"/>
          <p:nvPr/>
        </p:nvPicPr>
        <p:blipFill>
          <a:blip r:embed="rId7">
            <a:alphaModFix/>
          </a:blip>
          <a:stretch>
            <a:fillRect/>
          </a:stretch>
        </p:blipFill>
        <p:spPr>
          <a:xfrm>
            <a:off x="879850" y="3946700"/>
            <a:ext cx="5321850" cy="2128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endParaRPr/>
          </a:p>
        </p:txBody>
      </p:sp>
      <p:pic>
        <p:nvPicPr>
          <p:cNvPr id="333" name="Google Shape;333;p36"/>
          <p:cNvPicPr preferRelativeResize="0"/>
          <p:nvPr/>
        </p:nvPicPr>
        <p:blipFill rotWithShape="1">
          <a:blip r:embed="rId3">
            <a:alphaModFix/>
          </a:blip>
          <a:srcRect b="0" l="0" r="36592" t="0"/>
          <a:stretch/>
        </p:blipFill>
        <p:spPr>
          <a:xfrm>
            <a:off x="4599475" y="1118800"/>
            <a:ext cx="3538749" cy="3719300"/>
          </a:xfrm>
          <a:prstGeom prst="rect">
            <a:avLst/>
          </a:prstGeom>
          <a:noFill/>
          <a:ln>
            <a:noFill/>
          </a:ln>
        </p:spPr>
      </p:pic>
      <p:sp>
        <p:nvSpPr>
          <p:cNvPr id="334" name="Google Shape;334;p36"/>
          <p:cNvSpPr txBox="1"/>
          <p:nvPr>
            <p:ph type="title"/>
          </p:nvPr>
        </p:nvSpPr>
        <p:spPr>
          <a:xfrm>
            <a:off x="0" y="5811575"/>
            <a:ext cx="91440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Any Questions?</a:t>
            </a:r>
            <a:endParaRPr/>
          </a:p>
        </p:txBody>
      </p:sp>
      <p:sp>
        <p:nvSpPr>
          <p:cNvPr id="335" name="Google Shape;335;p36"/>
          <p:cNvSpPr txBox="1"/>
          <p:nvPr/>
        </p:nvSpPr>
        <p:spPr>
          <a:xfrm>
            <a:off x="404025" y="2905125"/>
            <a:ext cx="5169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Jamie Bair</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Outreach &amp; Programming Coordinator for Adults</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jbair@fvrl.org</a:t>
            </a:r>
            <a:endParaRPr sz="1800">
              <a:solidFill>
                <a:schemeClr val="dk2"/>
              </a:solidFill>
              <a:latin typeface="Roboto"/>
              <a:ea typeface="Roboto"/>
              <a:cs typeface="Roboto"/>
              <a:sym typeface="Roboto"/>
            </a:endParaRPr>
          </a:p>
        </p:txBody>
      </p:sp>
      <p:sp>
        <p:nvSpPr>
          <p:cNvPr id="336" name="Google Shape;336;p36"/>
          <p:cNvSpPr txBox="1"/>
          <p:nvPr/>
        </p:nvSpPr>
        <p:spPr>
          <a:xfrm>
            <a:off x="404025" y="4358350"/>
            <a:ext cx="5449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Elizabeth Moss</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Three Creeks Community Library Branch Manager</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emoss@fvrl.org</a:t>
            </a:r>
            <a:endParaRPr sz="1800">
              <a:solidFill>
                <a:schemeClr val="dk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pic>
        <p:nvPicPr>
          <p:cNvPr id="51" name="Google Shape;51;p10"/>
          <p:cNvPicPr preferRelativeResize="0"/>
          <p:nvPr/>
        </p:nvPicPr>
        <p:blipFill>
          <a:blip r:embed="rId3">
            <a:alphaModFix/>
          </a:blip>
          <a:stretch>
            <a:fillRect/>
          </a:stretch>
        </p:blipFill>
        <p:spPr>
          <a:xfrm>
            <a:off x="401050" y="290075"/>
            <a:ext cx="3877425" cy="5629699"/>
          </a:xfrm>
          <a:prstGeom prst="rect">
            <a:avLst/>
          </a:prstGeom>
          <a:noFill/>
          <a:ln>
            <a:noFill/>
          </a:ln>
        </p:spPr>
      </p:pic>
      <p:sp>
        <p:nvSpPr>
          <p:cNvPr id="52" name="Google Shape;52;p10"/>
          <p:cNvSpPr/>
          <p:nvPr/>
        </p:nvSpPr>
        <p:spPr>
          <a:xfrm>
            <a:off x="554164" y="798648"/>
            <a:ext cx="3695700" cy="50817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62626"/>
              </a:solidFill>
              <a:highlight>
                <a:srgbClr val="282828"/>
              </a:highlight>
              <a:latin typeface="Roboto"/>
              <a:ea typeface="Roboto"/>
              <a:cs typeface="Roboto"/>
              <a:sym typeface="Roboto"/>
            </a:endParaRPr>
          </a:p>
        </p:txBody>
      </p:sp>
      <p:pic>
        <p:nvPicPr>
          <p:cNvPr id="53" name="Google Shape;53;p10"/>
          <p:cNvPicPr preferRelativeResize="0"/>
          <p:nvPr/>
        </p:nvPicPr>
        <p:blipFill>
          <a:blip r:embed="rId4">
            <a:alphaModFix/>
          </a:blip>
          <a:stretch>
            <a:fillRect/>
          </a:stretch>
        </p:blipFill>
        <p:spPr>
          <a:xfrm>
            <a:off x="554176" y="1719750"/>
            <a:ext cx="3695580" cy="2945773"/>
          </a:xfrm>
          <a:prstGeom prst="rect">
            <a:avLst/>
          </a:prstGeom>
          <a:noFill/>
          <a:ln>
            <a:noFill/>
          </a:ln>
        </p:spPr>
      </p:pic>
      <p:sp>
        <p:nvSpPr>
          <p:cNvPr id="54" name="Google Shape;54;p10"/>
          <p:cNvSpPr txBox="1"/>
          <p:nvPr/>
        </p:nvSpPr>
        <p:spPr>
          <a:xfrm>
            <a:off x="579283" y="825344"/>
            <a:ext cx="3695700" cy="89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700">
                <a:solidFill>
                  <a:srgbClr val="DADADA"/>
                </a:solidFill>
                <a:latin typeface="Amatic SC"/>
                <a:ea typeface="Amatic SC"/>
                <a:cs typeface="Amatic SC"/>
                <a:sym typeface="Amatic SC"/>
              </a:rPr>
              <a:t>Donora of the Dead</a:t>
            </a:r>
            <a:endParaRPr b="1" sz="4700">
              <a:solidFill>
                <a:srgbClr val="DADADA"/>
              </a:solidFill>
              <a:latin typeface="Amatic SC"/>
              <a:ea typeface="Amatic SC"/>
              <a:cs typeface="Amatic SC"/>
              <a:sym typeface="Amatic SC"/>
            </a:endParaRPr>
          </a:p>
        </p:txBody>
      </p:sp>
      <p:sp>
        <p:nvSpPr>
          <p:cNvPr id="55" name="Google Shape;55;p10"/>
          <p:cNvSpPr txBox="1"/>
          <p:nvPr/>
        </p:nvSpPr>
        <p:spPr>
          <a:xfrm>
            <a:off x="554164" y="4854305"/>
            <a:ext cx="3695700" cy="89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100">
                <a:solidFill>
                  <a:srgbClr val="DADADA"/>
                </a:solidFill>
                <a:latin typeface="Amatic SC"/>
                <a:ea typeface="Amatic SC"/>
                <a:cs typeface="Amatic SC"/>
                <a:sym typeface="Amatic SC"/>
              </a:rPr>
              <a:t>By Jamie and Elizabeth</a:t>
            </a:r>
            <a:endParaRPr b="1" sz="4100">
              <a:solidFill>
                <a:srgbClr val="DADADA"/>
              </a:solidFill>
              <a:latin typeface="Amatic SC"/>
              <a:ea typeface="Amatic SC"/>
              <a:cs typeface="Amatic SC"/>
              <a:sym typeface="Amatic SC"/>
            </a:endParaRPr>
          </a:p>
        </p:txBody>
      </p:sp>
      <p:sp>
        <p:nvSpPr>
          <p:cNvPr id="56" name="Google Shape;56;p10"/>
          <p:cNvSpPr txBox="1"/>
          <p:nvPr/>
        </p:nvSpPr>
        <p:spPr>
          <a:xfrm>
            <a:off x="4249750" y="1098100"/>
            <a:ext cx="4556100" cy="4650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b="1" lang="en">
                <a:solidFill>
                  <a:srgbClr val="666666"/>
                </a:solidFill>
                <a:highlight>
                  <a:srgbClr val="FFFFFF"/>
                </a:highlight>
              </a:rPr>
              <a:t>Death in Donora</a:t>
            </a:r>
            <a:endParaRPr b="1">
              <a:solidFill>
                <a:srgbClr val="666666"/>
              </a:solidFill>
              <a:highlight>
                <a:srgbClr val="FFFFFF"/>
              </a:highlight>
            </a:endParaRPr>
          </a:p>
          <a:p>
            <a:pPr indent="0" lvl="0" marL="457200" rtl="0" algn="l">
              <a:lnSpc>
                <a:spcPct val="115000"/>
              </a:lnSpc>
              <a:spcBef>
                <a:spcPts val="0"/>
              </a:spcBef>
              <a:spcAft>
                <a:spcPts val="0"/>
              </a:spcAft>
              <a:buNone/>
            </a:pPr>
            <a:r>
              <a:t/>
            </a:r>
            <a:endParaRPr b="1">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I have felt the fog in my throat -- </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The misty hand of Death caress my face;</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I have wrestled with a frightful foe</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Who strangled me with wisps of gray fog-lace.</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Now in my eyes since I have died.</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The bleak, bare hills rise in stupid might</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With scars of its slavery imbedded deep;</a:t>
            </a:r>
            <a:endParaRPr>
              <a:solidFill>
                <a:srgbClr val="666666"/>
              </a:solidFill>
              <a:highlight>
                <a:srgbClr val="FFFFFF"/>
              </a:highlight>
            </a:endParaRPr>
          </a:p>
          <a:p>
            <a:pPr indent="0" lvl="0" marL="457200" rtl="0" algn="l">
              <a:lnSpc>
                <a:spcPct val="115000"/>
              </a:lnSpc>
              <a:spcBef>
                <a:spcPts val="0"/>
              </a:spcBef>
              <a:spcAft>
                <a:spcPts val="0"/>
              </a:spcAft>
              <a:buNone/>
            </a:pPr>
            <a:r>
              <a:rPr lang="en">
                <a:solidFill>
                  <a:srgbClr val="666666"/>
                </a:solidFill>
                <a:highlight>
                  <a:srgbClr val="FFFFFF"/>
                </a:highlight>
              </a:rPr>
              <a:t>And the people still live -- still live -- in the poisonous night.</a:t>
            </a:r>
            <a:endParaRPr>
              <a:solidFill>
                <a:srgbClr val="666666"/>
              </a:solidFill>
              <a:highlight>
                <a:srgbClr val="FFFFFF"/>
              </a:highlight>
            </a:endParaRPr>
          </a:p>
          <a:p>
            <a:pPr indent="0" lvl="0" marL="457200" rtl="0" algn="l">
              <a:lnSpc>
                <a:spcPct val="115000"/>
              </a:lnSpc>
              <a:spcBef>
                <a:spcPts val="0"/>
              </a:spcBef>
              <a:spcAft>
                <a:spcPts val="0"/>
              </a:spcAft>
              <a:buNone/>
            </a:pPr>
            <a:r>
              <a:t/>
            </a:r>
            <a:endParaRPr sz="1200">
              <a:solidFill>
                <a:srgbClr val="666666"/>
              </a:solidFill>
              <a:highlight>
                <a:srgbClr val="FFFFFF"/>
              </a:highlight>
            </a:endParaRPr>
          </a:p>
          <a:p>
            <a:pPr indent="0" lvl="0" marL="457200" rtl="0" algn="l">
              <a:lnSpc>
                <a:spcPct val="115000"/>
              </a:lnSpc>
              <a:spcBef>
                <a:spcPts val="0"/>
              </a:spcBef>
              <a:spcAft>
                <a:spcPts val="0"/>
              </a:spcAft>
              <a:buNone/>
            </a:pPr>
            <a:r>
              <a:t/>
            </a:r>
            <a:endParaRPr sz="1200">
              <a:solidFill>
                <a:srgbClr val="666666"/>
              </a:solidFill>
              <a:highlight>
                <a:srgbClr val="FFFFFF"/>
              </a:highlight>
            </a:endParaRPr>
          </a:p>
          <a:p>
            <a:pPr indent="0" lvl="0" marL="457200" rtl="0" algn="l">
              <a:lnSpc>
                <a:spcPct val="115000"/>
              </a:lnSpc>
              <a:spcBef>
                <a:spcPts val="0"/>
              </a:spcBef>
              <a:spcAft>
                <a:spcPts val="0"/>
              </a:spcAft>
              <a:buNone/>
            </a:pPr>
            <a:r>
              <a:rPr lang="en" sz="1200">
                <a:solidFill>
                  <a:srgbClr val="666666"/>
                </a:solidFill>
                <a:highlight>
                  <a:srgbClr val="FFFFFF"/>
                </a:highlight>
              </a:rPr>
              <a:t>Folklorist Dan G. Hoffman reported collecting the ballad "Death in Donora" from area resident John P. Clark</a:t>
            </a:r>
            <a:endParaRPr sz="1200">
              <a:solidFill>
                <a:srgbClr val="666666"/>
              </a:solidFill>
              <a:highlight>
                <a:srgbClr val="FFFFFF"/>
              </a:highlight>
            </a:endParaRPr>
          </a:p>
          <a:p>
            <a:pPr indent="0" lvl="0" marL="457200" rtl="0" algn="l">
              <a:lnSpc>
                <a:spcPct val="115000"/>
              </a:lnSpc>
              <a:spcBef>
                <a:spcPts val="0"/>
              </a:spcBef>
              <a:spcAft>
                <a:spcPts val="0"/>
              </a:spcAft>
              <a:buClr>
                <a:schemeClr val="dk1"/>
              </a:buClr>
              <a:buSzPts val="1100"/>
              <a:buFont typeface="Arial"/>
              <a:buNone/>
            </a:pPr>
            <a:r>
              <a:t/>
            </a:r>
            <a:endParaRPr b="1" sz="1200">
              <a:solidFill>
                <a:srgbClr val="666666"/>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1"/>
          <p:cNvPicPr preferRelativeResize="0"/>
          <p:nvPr/>
        </p:nvPicPr>
        <p:blipFill rotWithShape="1">
          <a:blip r:embed="rId3">
            <a:alphaModFix/>
          </a:blip>
          <a:srcRect b="12375" l="8130" r="8397" t="13164"/>
          <a:stretch/>
        </p:blipFill>
        <p:spPr>
          <a:xfrm>
            <a:off x="428188" y="113275"/>
            <a:ext cx="8287626" cy="5914376"/>
          </a:xfrm>
          <a:prstGeom prst="rect">
            <a:avLst/>
          </a:prstGeom>
          <a:noFill/>
          <a:ln>
            <a:noFill/>
          </a:ln>
        </p:spPr>
      </p:pic>
      <p:sp>
        <p:nvSpPr>
          <p:cNvPr id="62" name="Google Shape;62;p11"/>
          <p:cNvSpPr txBox="1"/>
          <p:nvPr/>
        </p:nvSpPr>
        <p:spPr>
          <a:xfrm>
            <a:off x="1025600" y="538700"/>
            <a:ext cx="3232200" cy="4972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222222"/>
                </a:solidFill>
              </a:rPr>
              <a:t>An 85 year old man born in Pennsylvania is writing a memoir. His mother was born in Southwest Germany and immigrated to Pennsylvania in her youth. She met a man, they married and fell in love and had a boy (the protagonist). However, after World War II, there was a lot of anti-German sentiment and the family was often targeted by other members of the community. In 1948 when the boy was 10, his mother died during the Deadly Donora Smog of 1948.</a:t>
            </a:r>
            <a:endParaRPr sz="2400">
              <a:solidFill>
                <a:schemeClr val="dk2"/>
              </a:solidFill>
              <a:latin typeface="Roboto"/>
              <a:ea typeface="Roboto"/>
              <a:cs typeface="Roboto"/>
              <a:sym typeface="Roboto"/>
            </a:endParaRPr>
          </a:p>
        </p:txBody>
      </p:sp>
      <p:sp>
        <p:nvSpPr>
          <p:cNvPr id="63" name="Google Shape;63;p11"/>
          <p:cNvSpPr txBox="1"/>
          <p:nvPr/>
        </p:nvSpPr>
        <p:spPr>
          <a:xfrm>
            <a:off x="4917800" y="538700"/>
            <a:ext cx="3232200" cy="4972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222222"/>
                </a:solidFill>
              </a:rPr>
              <a:t>The </a:t>
            </a:r>
            <a:r>
              <a:rPr lang="en" sz="1700">
                <a:solidFill>
                  <a:srgbClr val="222222"/>
                </a:solidFill>
              </a:rPr>
              <a:t>protagonist</a:t>
            </a:r>
            <a:r>
              <a:rPr lang="en" sz="1700">
                <a:solidFill>
                  <a:srgbClr val="222222"/>
                </a:solidFill>
              </a:rPr>
              <a:t> became an environmental engineer and is now retired. </a:t>
            </a:r>
            <a:r>
              <a:rPr lang="en" sz="1700">
                <a:solidFill>
                  <a:srgbClr val="222222"/>
                </a:solidFill>
              </a:rPr>
              <a:t>However, as he is researching his past for his memoir, he begins to suspect that his mother was murdered and someone in the town was using the Donora Smog to cover up the murder. As he reads his mother’s diary, he narrows in on the most likely culprit, their neighbor who, shortly after the smog incident, moved to Portland, Oregon. Can he discover the truth of his mother’s death? What will he find in Portland?</a:t>
            </a:r>
            <a:endParaRPr sz="1700">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Your Outline and Group Research Topics</a:t>
            </a:r>
            <a:endParaRPr/>
          </a:p>
        </p:txBody>
      </p:sp>
      <p:sp>
        <p:nvSpPr>
          <p:cNvPr id="69" name="Google Shape;69;p12"/>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t>Historical</a:t>
            </a:r>
            <a:endParaRPr sz="2800"/>
          </a:p>
          <a:p>
            <a:pPr indent="-406400" lvl="0" marL="457200" rtl="0" algn="l">
              <a:spcBef>
                <a:spcPts val="0"/>
              </a:spcBef>
              <a:spcAft>
                <a:spcPts val="0"/>
              </a:spcAft>
              <a:buSzPts val="2800"/>
              <a:buChar char="●"/>
            </a:pPr>
            <a:r>
              <a:rPr lang="en" sz="2800"/>
              <a:t>Cultural</a:t>
            </a:r>
            <a:endParaRPr sz="2800"/>
          </a:p>
          <a:p>
            <a:pPr indent="-406400" lvl="0" marL="457200" rtl="0" algn="l">
              <a:spcBef>
                <a:spcPts val="0"/>
              </a:spcBef>
              <a:spcAft>
                <a:spcPts val="0"/>
              </a:spcAft>
              <a:buSzPts val="2800"/>
              <a:buChar char="●"/>
            </a:pPr>
            <a:r>
              <a:rPr lang="en" sz="2800"/>
              <a:t>Setting</a:t>
            </a:r>
            <a:endParaRPr sz="2800"/>
          </a:p>
          <a:p>
            <a:pPr indent="-406400" lvl="0" marL="457200" rtl="0" algn="l">
              <a:spcBef>
                <a:spcPts val="0"/>
              </a:spcBef>
              <a:spcAft>
                <a:spcPts val="0"/>
              </a:spcAft>
              <a:buSzPts val="2800"/>
              <a:buChar char="●"/>
            </a:pPr>
            <a:r>
              <a:rPr lang="en" sz="2800"/>
              <a:t>Character </a:t>
            </a:r>
            <a:endParaRPr sz="2800"/>
          </a:p>
          <a:p>
            <a:pPr indent="-406400" lvl="0" marL="457200" rtl="0" algn="l">
              <a:spcBef>
                <a:spcPts val="0"/>
              </a:spcBef>
              <a:spcAft>
                <a:spcPts val="0"/>
              </a:spcAft>
              <a:buSzPts val="2800"/>
              <a:buChar char="●"/>
            </a:pPr>
            <a:r>
              <a:rPr lang="en" sz="2800"/>
              <a:t>Plot</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3"/>
          <p:cNvPicPr preferRelativeResize="0"/>
          <p:nvPr/>
        </p:nvPicPr>
        <p:blipFill>
          <a:blip r:embed="rId3">
            <a:alphaModFix/>
          </a:blip>
          <a:stretch>
            <a:fillRect/>
          </a:stretch>
        </p:blipFill>
        <p:spPr>
          <a:xfrm>
            <a:off x="794663" y="0"/>
            <a:ext cx="7326776" cy="5861425"/>
          </a:xfrm>
          <a:prstGeom prst="rect">
            <a:avLst/>
          </a:prstGeom>
          <a:noFill/>
          <a:ln>
            <a:noFill/>
          </a:ln>
        </p:spPr>
      </p:pic>
      <p:sp>
        <p:nvSpPr>
          <p:cNvPr id="75" name="Google Shape;75;p13"/>
          <p:cNvSpPr txBox="1"/>
          <p:nvPr/>
        </p:nvSpPr>
        <p:spPr>
          <a:xfrm rot="608597">
            <a:off x="1858120" y="3599670"/>
            <a:ext cx="551926" cy="331896"/>
          </a:xfrm>
          <a:prstGeom prst="rect">
            <a:avLst/>
          </a:prstGeom>
          <a:solidFill>
            <a:srgbClr val="EFE9ED"/>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Plot</a:t>
            </a:r>
            <a:endParaRPr b="1" sz="1600">
              <a:solidFill>
                <a:schemeClr val="dk1"/>
              </a:solidFill>
              <a:latin typeface="Roboto"/>
              <a:ea typeface="Roboto"/>
              <a:cs typeface="Roboto"/>
              <a:sym typeface="Roboto"/>
            </a:endParaRPr>
          </a:p>
        </p:txBody>
      </p:sp>
      <p:sp>
        <p:nvSpPr>
          <p:cNvPr id="76" name="Google Shape;76;p13"/>
          <p:cNvSpPr txBox="1"/>
          <p:nvPr/>
        </p:nvSpPr>
        <p:spPr>
          <a:xfrm rot="-988722">
            <a:off x="1803946" y="4163288"/>
            <a:ext cx="1022707" cy="425654"/>
          </a:xfrm>
          <a:prstGeom prst="rect">
            <a:avLst/>
          </a:prstGeom>
          <a:solidFill>
            <a:srgbClr val="DADADA"/>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Roboto"/>
                <a:ea typeface="Roboto"/>
                <a:cs typeface="Roboto"/>
                <a:sym typeface="Roboto"/>
              </a:rPr>
              <a:t>Character</a:t>
            </a:r>
            <a:endParaRPr b="1" sz="1500">
              <a:solidFill>
                <a:schemeClr val="dk1"/>
              </a:solidFill>
              <a:latin typeface="Roboto"/>
              <a:ea typeface="Roboto"/>
              <a:cs typeface="Roboto"/>
              <a:sym typeface="Roboto"/>
            </a:endParaRPr>
          </a:p>
        </p:txBody>
      </p:sp>
      <p:sp>
        <p:nvSpPr>
          <p:cNvPr id="77" name="Google Shape;77;p13"/>
          <p:cNvSpPr txBox="1"/>
          <p:nvPr/>
        </p:nvSpPr>
        <p:spPr>
          <a:xfrm rot="-875771">
            <a:off x="2462643" y="2764690"/>
            <a:ext cx="878554" cy="332023"/>
          </a:xfrm>
          <a:prstGeom prst="rect">
            <a:avLst/>
          </a:prstGeom>
          <a:solidFill>
            <a:srgbClr val="DADADA"/>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History</a:t>
            </a:r>
            <a:endParaRPr b="1" sz="1600">
              <a:solidFill>
                <a:schemeClr val="dk1"/>
              </a:solidFill>
              <a:latin typeface="Roboto"/>
              <a:ea typeface="Roboto"/>
              <a:cs typeface="Roboto"/>
              <a:sym typeface="Roboto"/>
            </a:endParaRPr>
          </a:p>
        </p:txBody>
      </p:sp>
      <p:sp>
        <p:nvSpPr>
          <p:cNvPr id="78" name="Google Shape;78;p13"/>
          <p:cNvSpPr txBox="1"/>
          <p:nvPr/>
        </p:nvSpPr>
        <p:spPr>
          <a:xfrm rot="-2518247">
            <a:off x="1766137" y="2289373"/>
            <a:ext cx="855026" cy="331807"/>
          </a:xfrm>
          <a:prstGeom prst="rect">
            <a:avLst/>
          </a:prstGeom>
          <a:solidFill>
            <a:srgbClr val="F8ECE8"/>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Culture</a:t>
            </a:r>
            <a:endParaRPr b="1" sz="1600">
              <a:solidFill>
                <a:schemeClr val="dk1"/>
              </a:solidFill>
              <a:latin typeface="Roboto"/>
              <a:ea typeface="Roboto"/>
              <a:cs typeface="Roboto"/>
              <a:sym typeface="Roboto"/>
            </a:endParaRPr>
          </a:p>
        </p:txBody>
      </p:sp>
      <p:sp>
        <p:nvSpPr>
          <p:cNvPr id="79" name="Google Shape;79;p13"/>
          <p:cNvSpPr txBox="1"/>
          <p:nvPr/>
        </p:nvSpPr>
        <p:spPr>
          <a:xfrm rot="2170140">
            <a:off x="977302" y="3988783"/>
            <a:ext cx="838743" cy="331884"/>
          </a:xfrm>
          <a:prstGeom prst="rect">
            <a:avLst/>
          </a:prstGeom>
          <a:solidFill>
            <a:srgbClr val="DFD9E0"/>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Setting</a:t>
            </a:r>
            <a:endParaRPr b="1" sz="16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questions are you trying to answer? </a:t>
            </a:r>
            <a:endParaRPr/>
          </a:p>
        </p:txBody>
      </p:sp>
      <p:sp>
        <p:nvSpPr>
          <p:cNvPr id="85" name="Google Shape;85;p14"/>
          <p:cNvSpPr txBox="1"/>
          <p:nvPr>
            <p:ph idx="1" type="body"/>
          </p:nvPr>
        </p:nvSpPr>
        <p:spPr>
          <a:xfrm>
            <a:off x="311700" y="1536625"/>
            <a:ext cx="4520700" cy="45552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Historical - Elizabeth</a:t>
            </a:r>
            <a:endParaRPr sz="1900"/>
          </a:p>
          <a:p>
            <a:pPr indent="-330200" lvl="1" marL="914400" rtl="0" algn="l">
              <a:spcBef>
                <a:spcPts val="0"/>
              </a:spcBef>
              <a:spcAft>
                <a:spcPts val="0"/>
              </a:spcAft>
              <a:buSzPts val="1600"/>
              <a:buChar char="○"/>
            </a:pPr>
            <a:r>
              <a:rPr lang="en" sz="1600"/>
              <a:t>What was life like in Post-War America? </a:t>
            </a:r>
            <a:endParaRPr sz="1600"/>
          </a:p>
          <a:p>
            <a:pPr indent="-330200" lvl="1" marL="914400" rtl="0" algn="l">
              <a:spcBef>
                <a:spcPts val="0"/>
              </a:spcBef>
              <a:spcAft>
                <a:spcPts val="0"/>
              </a:spcAft>
              <a:buSzPts val="1600"/>
              <a:buChar char="○"/>
            </a:pPr>
            <a:r>
              <a:rPr lang="en" sz="1600"/>
              <a:t>What was the Donora Smog about? </a:t>
            </a:r>
            <a:endParaRPr sz="1600"/>
          </a:p>
          <a:p>
            <a:pPr indent="-330200" lvl="1" marL="914400" rtl="0" algn="l">
              <a:spcBef>
                <a:spcPts val="0"/>
              </a:spcBef>
              <a:spcAft>
                <a:spcPts val="0"/>
              </a:spcAft>
              <a:buSzPts val="1600"/>
              <a:buChar char="○"/>
            </a:pPr>
            <a:r>
              <a:rPr lang="en" sz="1600"/>
              <a:t>What else was happening in 1948? </a:t>
            </a:r>
            <a:endParaRPr sz="1600"/>
          </a:p>
          <a:p>
            <a:pPr indent="-349250" lvl="0" marL="457200" rtl="0" algn="l">
              <a:spcBef>
                <a:spcPts val="0"/>
              </a:spcBef>
              <a:spcAft>
                <a:spcPts val="0"/>
              </a:spcAft>
              <a:buSzPts val="1900"/>
              <a:buChar char="●"/>
            </a:pPr>
            <a:r>
              <a:rPr lang="en" sz="1900"/>
              <a:t>Cultural - Jamie</a:t>
            </a:r>
            <a:endParaRPr sz="1900"/>
          </a:p>
          <a:p>
            <a:pPr indent="-349250" lvl="1" marL="914400" rtl="0" algn="l">
              <a:spcBef>
                <a:spcPts val="0"/>
              </a:spcBef>
              <a:spcAft>
                <a:spcPts val="0"/>
              </a:spcAft>
              <a:buSzPts val="1900"/>
              <a:buChar char="○"/>
            </a:pPr>
            <a:r>
              <a:rPr lang="en" sz="1600"/>
              <a:t>What was someone from Southwest Germany like?</a:t>
            </a:r>
            <a:r>
              <a:rPr lang="en" sz="1900"/>
              <a:t> </a:t>
            </a:r>
            <a:endParaRPr sz="1900"/>
          </a:p>
          <a:p>
            <a:pPr indent="-330200" lvl="1" marL="914400" rtl="0" algn="l">
              <a:spcBef>
                <a:spcPts val="0"/>
              </a:spcBef>
              <a:spcAft>
                <a:spcPts val="0"/>
              </a:spcAft>
              <a:buSzPts val="1600"/>
              <a:buChar char="○"/>
            </a:pPr>
            <a:r>
              <a:rPr lang="en" sz="1600"/>
              <a:t>What was a recipe that a German immigrant would make when feeling homesick? </a:t>
            </a:r>
            <a:endParaRPr sz="1600"/>
          </a:p>
          <a:p>
            <a:pPr indent="-349250" lvl="0" marL="457200" rtl="0" algn="l">
              <a:spcBef>
                <a:spcPts val="0"/>
              </a:spcBef>
              <a:spcAft>
                <a:spcPts val="0"/>
              </a:spcAft>
              <a:buSzPts val="1900"/>
              <a:buChar char="●"/>
            </a:pPr>
            <a:r>
              <a:rPr lang="en" sz="1900"/>
              <a:t>Setting - Elizabeth</a:t>
            </a:r>
            <a:endParaRPr sz="1900"/>
          </a:p>
          <a:p>
            <a:pPr indent="-330200" lvl="1" marL="914400" rtl="0" algn="l">
              <a:spcBef>
                <a:spcPts val="0"/>
              </a:spcBef>
              <a:spcAft>
                <a:spcPts val="0"/>
              </a:spcAft>
              <a:buSzPts val="1600"/>
              <a:buChar char="○"/>
            </a:pPr>
            <a:r>
              <a:rPr lang="en" sz="1600"/>
              <a:t>What can I find out about Donora, PA? </a:t>
            </a:r>
            <a:endParaRPr sz="1600"/>
          </a:p>
          <a:p>
            <a:pPr indent="-330200" lvl="1" marL="914400" rtl="0" algn="l">
              <a:spcBef>
                <a:spcPts val="0"/>
              </a:spcBef>
              <a:spcAft>
                <a:spcPts val="0"/>
              </a:spcAft>
              <a:buSzPts val="1600"/>
              <a:buChar char="○"/>
            </a:pPr>
            <a:r>
              <a:rPr lang="en" sz="1600"/>
              <a:t>What does Donora look like? </a:t>
            </a:r>
            <a:endParaRPr sz="1600"/>
          </a:p>
          <a:p>
            <a:pPr indent="0" lvl="0" marL="914400" rtl="0" algn="l">
              <a:spcBef>
                <a:spcPts val="1600"/>
              </a:spcBef>
              <a:spcAft>
                <a:spcPts val="0"/>
              </a:spcAft>
              <a:buNone/>
            </a:pPr>
            <a:r>
              <a:t/>
            </a:r>
            <a:endParaRPr sz="1900"/>
          </a:p>
          <a:p>
            <a:pPr indent="0" lvl="0" marL="457200" rtl="0" algn="l">
              <a:spcBef>
                <a:spcPts val="1600"/>
              </a:spcBef>
              <a:spcAft>
                <a:spcPts val="1600"/>
              </a:spcAft>
              <a:buNone/>
            </a:pPr>
            <a:r>
              <a:t/>
            </a:r>
            <a:endParaRPr sz="1900"/>
          </a:p>
        </p:txBody>
      </p:sp>
      <p:sp>
        <p:nvSpPr>
          <p:cNvPr id="86" name="Google Shape;86;p14"/>
          <p:cNvSpPr txBox="1"/>
          <p:nvPr>
            <p:ph idx="1" type="body"/>
          </p:nvPr>
        </p:nvSpPr>
        <p:spPr>
          <a:xfrm>
            <a:off x="4832400" y="1536633"/>
            <a:ext cx="3999900" cy="45552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Character - Elizabeth</a:t>
            </a:r>
            <a:endParaRPr sz="1900"/>
          </a:p>
          <a:p>
            <a:pPr indent="-323850" lvl="1" marL="914400" rtl="0" algn="l">
              <a:spcBef>
                <a:spcPts val="0"/>
              </a:spcBef>
              <a:spcAft>
                <a:spcPts val="0"/>
              </a:spcAft>
              <a:buSzPts val="1500"/>
              <a:buChar char="○"/>
            </a:pPr>
            <a:r>
              <a:rPr lang="en" sz="1500"/>
              <a:t>What could I find in the Oregon Genealogical Forum? </a:t>
            </a:r>
            <a:endParaRPr sz="1500"/>
          </a:p>
          <a:p>
            <a:pPr indent="-323850" lvl="1" marL="914400" rtl="0" algn="l">
              <a:spcBef>
                <a:spcPts val="0"/>
              </a:spcBef>
              <a:spcAft>
                <a:spcPts val="0"/>
              </a:spcAft>
              <a:buSzPts val="1500"/>
              <a:buChar char="○"/>
            </a:pPr>
            <a:r>
              <a:rPr lang="en" sz="1500"/>
              <a:t>What information is available about my family’s history? </a:t>
            </a:r>
            <a:endParaRPr sz="1500"/>
          </a:p>
          <a:p>
            <a:pPr indent="-323850" lvl="1" marL="914400" rtl="0" algn="l">
              <a:spcBef>
                <a:spcPts val="0"/>
              </a:spcBef>
              <a:spcAft>
                <a:spcPts val="0"/>
              </a:spcAft>
              <a:buSzPts val="1500"/>
              <a:buChar char="○"/>
            </a:pPr>
            <a:r>
              <a:rPr lang="en" sz="1500"/>
              <a:t>What is the job of an environmental scientist like? </a:t>
            </a:r>
            <a:endParaRPr sz="1500"/>
          </a:p>
          <a:p>
            <a:pPr indent="-349250" lvl="0" marL="457200" rtl="0" algn="l">
              <a:spcBef>
                <a:spcPts val="0"/>
              </a:spcBef>
              <a:spcAft>
                <a:spcPts val="0"/>
              </a:spcAft>
              <a:buSzPts val="1900"/>
              <a:buChar char="●"/>
            </a:pPr>
            <a:r>
              <a:rPr lang="en" sz="1900"/>
              <a:t>Plot - Jamie</a:t>
            </a:r>
            <a:endParaRPr sz="1900"/>
          </a:p>
          <a:p>
            <a:pPr indent="-330200" lvl="1" marL="914400" rtl="0" algn="l">
              <a:spcBef>
                <a:spcPts val="0"/>
              </a:spcBef>
              <a:spcAft>
                <a:spcPts val="0"/>
              </a:spcAft>
              <a:buSzPts val="1600"/>
              <a:buChar char="○"/>
            </a:pPr>
            <a:r>
              <a:rPr lang="en" sz="1600"/>
              <a:t>What poisons could mimic the symptoms of the Donora Smog illness? </a:t>
            </a:r>
            <a:endParaRPr sz="1600"/>
          </a:p>
          <a:p>
            <a:pPr indent="-330200" lvl="1" marL="914400" rtl="0" algn="l">
              <a:spcBef>
                <a:spcPts val="0"/>
              </a:spcBef>
              <a:spcAft>
                <a:spcPts val="0"/>
              </a:spcAft>
              <a:buSzPts val="1600"/>
              <a:buChar char="○"/>
            </a:pPr>
            <a:r>
              <a:rPr lang="en" sz="1600"/>
              <a:t>What poisons were readily available in 1948?</a:t>
            </a:r>
            <a:endParaRPr sz="1600"/>
          </a:p>
          <a:p>
            <a:pPr indent="0" lvl="0" marL="914400" rtl="0" algn="l">
              <a:spcBef>
                <a:spcPts val="1600"/>
              </a:spcBef>
              <a:spcAft>
                <a:spcPts val="0"/>
              </a:spcAft>
              <a:buNone/>
            </a:pPr>
            <a:r>
              <a:t/>
            </a:r>
            <a:endParaRPr sz="1600"/>
          </a:p>
          <a:p>
            <a:pPr indent="0" lvl="0" marL="0" rtl="0" algn="l">
              <a:spcBef>
                <a:spcPts val="1600"/>
              </a:spcBef>
              <a:spcAft>
                <a:spcPts val="1600"/>
              </a:spcAft>
              <a:buNone/>
            </a:pPr>
            <a:r>
              <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311700" y="9611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FVRL Databases</a:t>
            </a:r>
            <a:endParaRPr/>
          </a:p>
        </p:txBody>
      </p:sp>
      <p:sp>
        <p:nvSpPr>
          <p:cNvPr id="92" name="Google Shape;92;p15"/>
          <p:cNvSpPr txBox="1"/>
          <p:nvPr/>
        </p:nvSpPr>
        <p:spPr>
          <a:xfrm>
            <a:off x="331500" y="694100"/>
            <a:ext cx="1243200" cy="486900"/>
          </a:xfrm>
          <a:prstGeom prst="rect">
            <a:avLst/>
          </a:prstGeom>
          <a:solidFill>
            <a:srgbClr val="E06666"/>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Historical</a:t>
            </a:r>
            <a:endParaRPr b="1" sz="1800">
              <a:solidFill>
                <a:schemeClr val="dk1"/>
              </a:solidFill>
              <a:latin typeface="Roboto"/>
              <a:ea typeface="Roboto"/>
              <a:cs typeface="Roboto"/>
              <a:sym typeface="Roboto"/>
            </a:endParaRPr>
          </a:p>
        </p:txBody>
      </p:sp>
      <p:sp>
        <p:nvSpPr>
          <p:cNvPr id="93" name="Google Shape;93;p15"/>
          <p:cNvSpPr txBox="1"/>
          <p:nvPr/>
        </p:nvSpPr>
        <p:spPr>
          <a:xfrm>
            <a:off x="7279750" y="694100"/>
            <a:ext cx="1243200" cy="486900"/>
          </a:xfrm>
          <a:prstGeom prst="rect">
            <a:avLst/>
          </a:prstGeom>
          <a:solidFill>
            <a:srgbClr val="E69138"/>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Plot</a:t>
            </a:r>
            <a:endParaRPr b="1" sz="1800">
              <a:solidFill>
                <a:schemeClr val="dk1"/>
              </a:solidFill>
              <a:latin typeface="Roboto"/>
              <a:ea typeface="Roboto"/>
              <a:cs typeface="Roboto"/>
              <a:sym typeface="Roboto"/>
            </a:endParaRPr>
          </a:p>
        </p:txBody>
      </p:sp>
      <p:sp>
        <p:nvSpPr>
          <p:cNvPr id="94" name="Google Shape;94;p15"/>
          <p:cNvSpPr txBox="1"/>
          <p:nvPr/>
        </p:nvSpPr>
        <p:spPr>
          <a:xfrm>
            <a:off x="5595550" y="694100"/>
            <a:ext cx="1243200" cy="486900"/>
          </a:xfrm>
          <a:prstGeom prst="rect">
            <a:avLst/>
          </a:prstGeom>
          <a:solidFill>
            <a:srgbClr val="6AA84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Character</a:t>
            </a:r>
            <a:endParaRPr b="1" sz="1800">
              <a:solidFill>
                <a:schemeClr val="dk1"/>
              </a:solidFill>
              <a:latin typeface="Roboto"/>
              <a:ea typeface="Roboto"/>
              <a:cs typeface="Roboto"/>
              <a:sym typeface="Roboto"/>
            </a:endParaRPr>
          </a:p>
        </p:txBody>
      </p:sp>
      <p:sp>
        <p:nvSpPr>
          <p:cNvPr id="95" name="Google Shape;95;p15"/>
          <p:cNvSpPr txBox="1"/>
          <p:nvPr/>
        </p:nvSpPr>
        <p:spPr>
          <a:xfrm>
            <a:off x="3805625" y="713225"/>
            <a:ext cx="1243200" cy="486900"/>
          </a:xfrm>
          <a:prstGeom prst="rect">
            <a:avLst/>
          </a:prstGeom>
          <a:solidFill>
            <a:srgbClr val="8E7CC3"/>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Cultural</a:t>
            </a:r>
            <a:endParaRPr b="1" sz="1800">
              <a:solidFill>
                <a:schemeClr val="dk1"/>
              </a:solidFill>
              <a:latin typeface="Roboto"/>
              <a:ea typeface="Roboto"/>
              <a:cs typeface="Roboto"/>
              <a:sym typeface="Roboto"/>
            </a:endParaRPr>
          </a:p>
        </p:txBody>
      </p:sp>
      <p:sp>
        <p:nvSpPr>
          <p:cNvPr id="96" name="Google Shape;96;p15"/>
          <p:cNvSpPr txBox="1"/>
          <p:nvPr/>
        </p:nvSpPr>
        <p:spPr>
          <a:xfrm>
            <a:off x="2129238" y="713225"/>
            <a:ext cx="1243200" cy="486900"/>
          </a:xfrm>
          <a:prstGeom prst="rect">
            <a:avLst/>
          </a:prstGeom>
          <a:solidFill>
            <a:srgbClr val="3C78D8"/>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Setting</a:t>
            </a:r>
            <a:endParaRPr b="1" sz="1800">
              <a:solidFill>
                <a:schemeClr val="dk1"/>
              </a:solidFill>
              <a:latin typeface="Roboto"/>
              <a:ea typeface="Roboto"/>
              <a:cs typeface="Roboto"/>
              <a:sym typeface="Roboto"/>
            </a:endParaRPr>
          </a:p>
        </p:txBody>
      </p:sp>
      <p:sp>
        <p:nvSpPr>
          <p:cNvPr id="97" name="Google Shape;97;p15"/>
          <p:cNvSpPr txBox="1"/>
          <p:nvPr/>
        </p:nvSpPr>
        <p:spPr>
          <a:xfrm>
            <a:off x="311700" y="1435400"/>
            <a:ext cx="1584000" cy="763500"/>
          </a:xfrm>
          <a:prstGeom prst="rect">
            <a:avLst/>
          </a:prstGeom>
          <a:solidFill>
            <a:srgbClr val="F4CC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3"/>
              </a:rPr>
              <a:t>Daily Life in History</a:t>
            </a:r>
            <a:endParaRPr sz="1800">
              <a:solidFill>
                <a:schemeClr val="dk1"/>
              </a:solidFill>
              <a:latin typeface="Roboto"/>
              <a:ea typeface="Roboto"/>
              <a:cs typeface="Roboto"/>
              <a:sym typeface="Roboto"/>
            </a:endParaRPr>
          </a:p>
        </p:txBody>
      </p:sp>
      <p:sp>
        <p:nvSpPr>
          <p:cNvPr id="98" name="Google Shape;98;p15"/>
          <p:cNvSpPr txBox="1"/>
          <p:nvPr/>
        </p:nvSpPr>
        <p:spPr>
          <a:xfrm>
            <a:off x="311700" y="2356375"/>
            <a:ext cx="1584000" cy="763500"/>
          </a:xfrm>
          <a:prstGeom prst="rect">
            <a:avLst/>
          </a:prstGeom>
          <a:solidFill>
            <a:srgbClr val="F4CC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4"/>
              </a:rPr>
              <a:t>Newspapers.com</a:t>
            </a:r>
            <a:endParaRPr sz="1800">
              <a:solidFill>
                <a:schemeClr val="dk1"/>
              </a:solidFill>
              <a:latin typeface="Roboto"/>
              <a:ea typeface="Roboto"/>
              <a:cs typeface="Roboto"/>
              <a:sym typeface="Roboto"/>
            </a:endParaRPr>
          </a:p>
        </p:txBody>
      </p:sp>
      <p:sp>
        <p:nvSpPr>
          <p:cNvPr id="99" name="Google Shape;99;p15"/>
          <p:cNvSpPr txBox="1"/>
          <p:nvPr/>
        </p:nvSpPr>
        <p:spPr>
          <a:xfrm>
            <a:off x="311700" y="4429625"/>
            <a:ext cx="1584000" cy="951300"/>
          </a:xfrm>
          <a:prstGeom prst="rect">
            <a:avLst/>
          </a:prstGeom>
          <a:solidFill>
            <a:srgbClr val="F4CC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5"/>
              </a:rPr>
              <a:t>History Reference Center</a:t>
            </a:r>
            <a:endParaRPr sz="1800">
              <a:solidFill>
                <a:schemeClr val="dk1"/>
              </a:solidFill>
              <a:latin typeface="Roboto"/>
              <a:ea typeface="Roboto"/>
              <a:cs typeface="Roboto"/>
              <a:sym typeface="Roboto"/>
            </a:endParaRPr>
          </a:p>
        </p:txBody>
      </p:sp>
      <p:sp>
        <p:nvSpPr>
          <p:cNvPr id="100" name="Google Shape;100;p15"/>
          <p:cNvSpPr txBox="1"/>
          <p:nvPr/>
        </p:nvSpPr>
        <p:spPr>
          <a:xfrm>
            <a:off x="311700" y="5538400"/>
            <a:ext cx="1584000" cy="486900"/>
          </a:xfrm>
          <a:prstGeom prst="rect">
            <a:avLst/>
          </a:prstGeom>
          <a:solidFill>
            <a:srgbClr val="F4CC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6"/>
              </a:rPr>
              <a:t>Kanopy</a:t>
            </a:r>
            <a:endParaRPr sz="1800">
              <a:solidFill>
                <a:schemeClr val="dk1"/>
              </a:solidFill>
              <a:latin typeface="Roboto"/>
              <a:ea typeface="Roboto"/>
              <a:cs typeface="Roboto"/>
              <a:sym typeface="Roboto"/>
            </a:endParaRPr>
          </a:p>
        </p:txBody>
      </p:sp>
      <p:sp>
        <p:nvSpPr>
          <p:cNvPr id="101" name="Google Shape;101;p15"/>
          <p:cNvSpPr txBox="1"/>
          <p:nvPr/>
        </p:nvSpPr>
        <p:spPr>
          <a:xfrm>
            <a:off x="311700" y="3277350"/>
            <a:ext cx="1584000" cy="994800"/>
          </a:xfrm>
          <a:prstGeom prst="rect">
            <a:avLst/>
          </a:prstGeom>
          <a:solidFill>
            <a:srgbClr val="F4CC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u="sng">
                <a:solidFill>
                  <a:schemeClr val="hlink"/>
                </a:solidFill>
                <a:latin typeface="Roboto"/>
                <a:ea typeface="Roboto"/>
                <a:cs typeface="Roboto"/>
                <a:sym typeface="Roboto"/>
                <a:hlinkClick action="ppaction://hlinksldjump" r:id="rId7"/>
              </a:rPr>
              <a:t>Issues and Controversies in History</a:t>
            </a:r>
            <a:endParaRPr sz="1700">
              <a:solidFill>
                <a:schemeClr val="dk1"/>
              </a:solidFill>
              <a:latin typeface="Roboto"/>
              <a:ea typeface="Roboto"/>
              <a:cs typeface="Roboto"/>
              <a:sym typeface="Roboto"/>
            </a:endParaRPr>
          </a:p>
        </p:txBody>
      </p:sp>
      <p:sp>
        <p:nvSpPr>
          <p:cNvPr id="102" name="Google Shape;102;p15"/>
          <p:cNvSpPr txBox="1"/>
          <p:nvPr/>
        </p:nvSpPr>
        <p:spPr>
          <a:xfrm>
            <a:off x="1958850" y="1435375"/>
            <a:ext cx="1584000" cy="763500"/>
          </a:xfrm>
          <a:prstGeom prst="rect">
            <a:avLst/>
          </a:prstGeom>
          <a:solidFill>
            <a:srgbClr val="C9DAF8"/>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u="sng">
                <a:solidFill>
                  <a:schemeClr val="hlink"/>
                </a:solidFill>
                <a:latin typeface="Roboto"/>
                <a:ea typeface="Roboto"/>
                <a:cs typeface="Roboto"/>
                <a:sym typeface="Roboto"/>
                <a:hlinkClick action="ppaction://hlinksldjump" r:id="rId8"/>
              </a:rPr>
              <a:t>Demographics Now</a:t>
            </a:r>
            <a:endParaRPr sz="1700">
              <a:solidFill>
                <a:schemeClr val="dk1"/>
              </a:solidFill>
              <a:latin typeface="Roboto"/>
              <a:ea typeface="Roboto"/>
              <a:cs typeface="Roboto"/>
              <a:sym typeface="Roboto"/>
            </a:endParaRPr>
          </a:p>
        </p:txBody>
      </p:sp>
      <p:sp>
        <p:nvSpPr>
          <p:cNvPr id="103" name="Google Shape;103;p15"/>
          <p:cNvSpPr txBox="1"/>
          <p:nvPr/>
        </p:nvSpPr>
        <p:spPr>
          <a:xfrm>
            <a:off x="1958850" y="2352063"/>
            <a:ext cx="1584000" cy="1250700"/>
          </a:xfrm>
          <a:prstGeom prst="rect">
            <a:avLst/>
          </a:prstGeom>
          <a:solidFill>
            <a:srgbClr val="C9DAF8"/>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9"/>
              </a:rPr>
              <a:t>Britannica Library Reference Center</a:t>
            </a:r>
            <a:endParaRPr sz="1800">
              <a:solidFill>
                <a:schemeClr val="dk1"/>
              </a:solidFill>
              <a:latin typeface="Roboto"/>
              <a:ea typeface="Roboto"/>
              <a:cs typeface="Roboto"/>
              <a:sym typeface="Roboto"/>
            </a:endParaRPr>
          </a:p>
        </p:txBody>
      </p:sp>
      <p:sp>
        <p:nvSpPr>
          <p:cNvPr id="104" name="Google Shape;104;p15"/>
          <p:cNvSpPr txBox="1"/>
          <p:nvPr/>
        </p:nvSpPr>
        <p:spPr>
          <a:xfrm>
            <a:off x="1958850" y="3755950"/>
            <a:ext cx="1584000" cy="994800"/>
          </a:xfrm>
          <a:prstGeom prst="rect">
            <a:avLst/>
          </a:prstGeom>
          <a:solidFill>
            <a:srgbClr val="C9DAF8"/>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0"/>
              </a:rPr>
              <a:t>Fire Insurance Maps Online</a:t>
            </a:r>
            <a:endParaRPr sz="1800">
              <a:solidFill>
                <a:schemeClr val="dk1"/>
              </a:solidFill>
              <a:latin typeface="Roboto"/>
              <a:ea typeface="Roboto"/>
              <a:cs typeface="Roboto"/>
              <a:sym typeface="Roboto"/>
            </a:endParaRPr>
          </a:p>
        </p:txBody>
      </p:sp>
      <p:sp>
        <p:nvSpPr>
          <p:cNvPr id="105" name="Google Shape;105;p15"/>
          <p:cNvSpPr txBox="1"/>
          <p:nvPr/>
        </p:nvSpPr>
        <p:spPr>
          <a:xfrm>
            <a:off x="3635225" y="1406263"/>
            <a:ext cx="1584000" cy="486900"/>
          </a:xfrm>
          <a:prstGeom prst="rect">
            <a:avLst/>
          </a:prstGeom>
          <a:solidFill>
            <a:srgbClr val="D9D2E9"/>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1"/>
              </a:rPr>
              <a:t>CultureGrams</a:t>
            </a:r>
            <a:endParaRPr sz="1800">
              <a:solidFill>
                <a:schemeClr val="dk1"/>
              </a:solidFill>
              <a:latin typeface="Roboto"/>
              <a:ea typeface="Roboto"/>
              <a:cs typeface="Roboto"/>
              <a:sym typeface="Roboto"/>
            </a:endParaRPr>
          </a:p>
        </p:txBody>
      </p:sp>
      <p:sp>
        <p:nvSpPr>
          <p:cNvPr id="106" name="Google Shape;106;p15"/>
          <p:cNvSpPr txBox="1"/>
          <p:nvPr/>
        </p:nvSpPr>
        <p:spPr>
          <a:xfrm>
            <a:off x="3635225" y="2006075"/>
            <a:ext cx="1584000" cy="1250700"/>
          </a:xfrm>
          <a:prstGeom prst="rect">
            <a:avLst/>
          </a:prstGeom>
          <a:solidFill>
            <a:srgbClr val="D9D2E9"/>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2"/>
              </a:rPr>
              <a:t>Religion and Philosophy (Gale OneFile)</a:t>
            </a:r>
            <a:endParaRPr sz="1800">
              <a:solidFill>
                <a:schemeClr val="dk1"/>
              </a:solidFill>
              <a:latin typeface="Roboto"/>
              <a:ea typeface="Roboto"/>
              <a:cs typeface="Roboto"/>
              <a:sym typeface="Roboto"/>
            </a:endParaRPr>
          </a:p>
        </p:txBody>
      </p:sp>
      <p:sp>
        <p:nvSpPr>
          <p:cNvPr id="107" name="Google Shape;107;p15"/>
          <p:cNvSpPr txBox="1"/>
          <p:nvPr/>
        </p:nvSpPr>
        <p:spPr>
          <a:xfrm>
            <a:off x="5357750" y="1360400"/>
            <a:ext cx="1613100" cy="6618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3"/>
              </a:rPr>
              <a:t>Experience Passes</a:t>
            </a:r>
            <a:endParaRPr sz="1800">
              <a:solidFill>
                <a:schemeClr val="dk1"/>
              </a:solidFill>
              <a:latin typeface="Roboto"/>
              <a:ea typeface="Roboto"/>
              <a:cs typeface="Roboto"/>
              <a:sym typeface="Roboto"/>
            </a:endParaRPr>
          </a:p>
        </p:txBody>
      </p:sp>
      <p:sp>
        <p:nvSpPr>
          <p:cNvPr id="108" name="Google Shape;108;p15"/>
          <p:cNvSpPr txBox="1"/>
          <p:nvPr/>
        </p:nvSpPr>
        <p:spPr>
          <a:xfrm>
            <a:off x="5357750" y="2201600"/>
            <a:ext cx="1613100" cy="6873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4"/>
              </a:rPr>
              <a:t>Ancestry Library</a:t>
            </a:r>
            <a:endParaRPr sz="1800">
              <a:solidFill>
                <a:schemeClr val="dk1"/>
              </a:solidFill>
              <a:latin typeface="Roboto"/>
              <a:ea typeface="Roboto"/>
              <a:cs typeface="Roboto"/>
              <a:sym typeface="Roboto"/>
            </a:endParaRPr>
          </a:p>
        </p:txBody>
      </p:sp>
      <p:sp>
        <p:nvSpPr>
          <p:cNvPr id="109" name="Google Shape;109;p15"/>
          <p:cNvSpPr txBox="1"/>
          <p:nvPr/>
        </p:nvSpPr>
        <p:spPr>
          <a:xfrm>
            <a:off x="5357750" y="3026175"/>
            <a:ext cx="1613100" cy="4869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5"/>
              </a:rPr>
              <a:t>ILL</a:t>
            </a:r>
            <a:endParaRPr sz="1800">
              <a:solidFill>
                <a:schemeClr val="dk1"/>
              </a:solidFill>
              <a:latin typeface="Roboto"/>
              <a:ea typeface="Roboto"/>
              <a:cs typeface="Roboto"/>
              <a:sym typeface="Roboto"/>
            </a:endParaRPr>
          </a:p>
        </p:txBody>
      </p:sp>
      <p:sp>
        <p:nvSpPr>
          <p:cNvPr id="110" name="Google Shape;110;p15"/>
          <p:cNvSpPr txBox="1"/>
          <p:nvPr/>
        </p:nvSpPr>
        <p:spPr>
          <a:xfrm>
            <a:off x="5357750" y="3660400"/>
            <a:ext cx="1613100" cy="13125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6"/>
              </a:rPr>
              <a:t>Ferguson’s Career Guidance Center</a:t>
            </a:r>
            <a:endParaRPr sz="1800">
              <a:solidFill>
                <a:schemeClr val="dk1"/>
              </a:solidFill>
              <a:latin typeface="Roboto"/>
              <a:ea typeface="Roboto"/>
              <a:cs typeface="Roboto"/>
              <a:sym typeface="Roboto"/>
            </a:endParaRPr>
          </a:p>
        </p:txBody>
      </p:sp>
      <p:sp>
        <p:nvSpPr>
          <p:cNvPr id="111" name="Google Shape;111;p15"/>
          <p:cNvSpPr txBox="1"/>
          <p:nvPr/>
        </p:nvSpPr>
        <p:spPr>
          <a:xfrm>
            <a:off x="7109375" y="1342150"/>
            <a:ext cx="1613100" cy="994800"/>
          </a:xfrm>
          <a:prstGeom prst="rect">
            <a:avLst/>
          </a:prstGeom>
          <a:solidFill>
            <a:srgbClr val="FCE5CD"/>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7"/>
              </a:rPr>
              <a:t>EBSCO Discovery Services</a:t>
            </a:r>
            <a:endParaRPr sz="1800">
              <a:solidFill>
                <a:schemeClr val="dk1"/>
              </a:solidFill>
              <a:latin typeface="Roboto"/>
              <a:ea typeface="Roboto"/>
              <a:cs typeface="Roboto"/>
              <a:sym typeface="Roboto"/>
            </a:endParaRPr>
          </a:p>
        </p:txBody>
      </p:sp>
      <p:sp>
        <p:nvSpPr>
          <p:cNvPr id="112" name="Google Shape;112;p15"/>
          <p:cNvSpPr txBox="1"/>
          <p:nvPr/>
        </p:nvSpPr>
        <p:spPr>
          <a:xfrm>
            <a:off x="7109575" y="2539250"/>
            <a:ext cx="1613100" cy="486900"/>
          </a:xfrm>
          <a:prstGeom prst="rect">
            <a:avLst/>
          </a:prstGeom>
          <a:solidFill>
            <a:srgbClr val="FCE5CD"/>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8"/>
              </a:rPr>
              <a:t>Books</a:t>
            </a:r>
            <a:endParaRPr sz="1800">
              <a:solidFill>
                <a:schemeClr val="dk1"/>
              </a:solidFill>
              <a:latin typeface="Roboto"/>
              <a:ea typeface="Roboto"/>
              <a:cs typeface="Roboto"/>
              <a:sym typeface="Roboto"/>
            </a:endParaRPr>
          </a:p>
        </p:txBody>
      </p:sp>
      <p:sp>
        <p:nvSpPr>
          <p:cNvPr id="113" name="Google Shape;113;p15"/>
          <p:cNvSpPr txBox="1"/>
          <p:nvPr/>
        </p:nvSpPr>
        <p:spPr>
          <a:xfrm>
            <a:off x="7109375" y="3137800"/>
            <a:ext cx="1613100" cy="1057800"/>
          </a:xfrm>
          <a:prstGeom prst="rect">
            <a:avLst/>
          </a:prstGeom>
          <a:solidFill>
            <a:srgbClr val="FCE5CD"/>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19"/>
              </a:rPr>
              <a:t>Trusted Library Resources</a:t>
            </a:r>
            <a:endParaRPr sz="1800">
              <a:solidFill>
                <a:schemeClr val="dk1"/>
              </a:solidFill>
              <a:latin typeface="Roboto"/>
              <a:ea typeface="Roboto"/>
              <a:cs typeface="Roboto"/>
              <a:sym typeface="Roboto"/>
            </a:endParaRPr>
          </a:p>
        </p:txBody>
      </p:sp>
      <p:sp>
        <p:nvSpPr>
          <p:cNvPr id="114" name="Google Shape;114;p15"/>
          <p:cNvSpPr txBox="1"/>
          <p:nvPr/>
        </p:nvSpPr>
        <p:spPr>
          <a:xfrm>
            <a:off x="2639600" y="6025300"/>
            <a:ext cx="3275700" cy="486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Roboto"/>
                <a:ea typeface="Roboto"/>
                <a:cs typeface="Roboto"/>
                <a:sym typeface="Roboto"/>
                <a:hlinkClick action="ppaction://hlinksldjump" r:id="rId20"/>
              </a:rPr>
              <a:t>Help! I’m Stuck!</a:t>
            </a:r>
            <a:endParaRPr sz="18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ph type="title"/>
          </p:nvPr>
        </p:nvSpPr>
        <p:spPr>
          <a:xfrm>
            <a:off x="228825" y="14791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Daily Life in History</a:t>
            </a:r>
            <a:endParaRPr/>
          </a:p>
        </p:txBody>
      </p:sp>
      <p:sp>
        <p:nvSpPr>
          <p:cNvPr id="120" name="Google Shape;120;p16"/>
          <p:cNvSpPr txBox="1"/>
          <p:nvPr/>
        </p:nvSpPr>
        <p:spPr>
          <a:xfrm>
            <a:off x="517963" y="2126675"/>
            <a:ext cx="7759200" cy="23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1"/>
                </a:solidFill>
                <a:highlight>
                  <a:srgbClr val="FFFFFF"/>
                </a:highlight>
                <a:latin typeface="Roboto"/>
                <a:ea typeface="Roboto"/>
                <a:cs typeface="Roboto"/>
                <a:sym typeface="Roboto"/>
              </a:rPr>
              <a:t>Discover the everyday details about past eras that make historical accounts relevant and meaningful.</a:t>
            </a:r>
            <a:endParaRPr sz="3200">
              <a:solidFill>
                <a:schemeClr val="dk2"/>
              </a:solidFill>
              <a:latin typeface="Roboto"/>
              <a:ea typeface="Roboto"/>
              <a:cs typeface="Roboto"/>
              <a:sym typeface="Roboto"/>
            </a:endParaRPr>
          </a:p>
        </p:txBody>
      </p:sp>
      <p:pic>
        <p:nvPicPr>
          <p:cNvPr id="121" name="Google Shape;121;p16"/>
          <p:cNvPicPr preferRelativeResize="0"/>
          <p:nvPr/>
        </p:nvPicPr>
        <p:blipFill>
          <a:blip r:embed="rId4">
            <a:alphaModFix/>
          </a:blip>
          <a:stretch>
            <a:fillRect/>
          </a:stretch>
        </p:blipFill>
        <p:spPr>
          <a:xfrm>
            <a:off x="2354450" y="763575"/>
            <a:ext cx="4086225" cy="1114425"/>
          </a:xfrm>
          <a:prstGeom prst="rect">
            <a:avLst/>
          </a:prstGeom>
          <a:noFill/>
          <a:ln>
            <a:noFill/>
          </a:ln>
        </p:spPr>
      </p:pic>
      <p:sp>
        <p:nvSpPr>
          <p:cNvPr id="122" name="Google Shape;122;p16"/>
          <p:cNvSpPr txBox="1"/>
          <p:nvPr/>
        </p:nvSpPr>
        <p:spPr>
          <a:xfrm>
            <a:off x="926225" y="3708700"/>
            <a:ext cx="6266700" cy="26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Things I learned: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Between 1945 and 1955, 15 million housing units were constructed in the US, leading to historic highs in home ownership.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5 years after the war, the amount spent on household furnishings increased 240%. </a:t>
            </a:r>
            <a:endParaRPr sz="1800">
              <a:solidFill>
                <a:schemeClr val="dk2"/>
              </a:solidFill>
              <a:latin typeface="Roboto"/>
              <a:ea typeface="Roboto"/>
              <a:cs typeface="Roboto"/>
              <a:sym typeface="Roboto"/>
            </a:endParaRPr>
          </a:p>
          <a:p>
            <a:pPr indent="-342900" lvl="0" marL="457200" rtl="0" algn="l">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4 years after the war, 20 million refrigerators and 5.5 million stoves were bought.  </a:t>
            </a:r>
            <a:endParaRPr sz="1800">
              <a:solidFill>
                <a:schemeClr val="dk2"/>
              </a:solidFill>
              <a:latin typeface="Roboto"/>
              <a:ea typeface="Roboto"/>
              <a:cs typeface="Roboto"/>
              <a:sym typeface="Roboto"/>
            </a:endParaRPr>
          </a:p>
        </p:txBody>
      </p:sp>
      <p:sp>
        <p:nvSpPr>
          <p:cNvPr id="123" name="Google Shape;123;p16"/>
          <p:cNvSpPr txBox="1"/>
          <p:nvPr/>
        </p:nvSpPr>
        <p:spPr>
          <a:xfrm>
            <a:off x="0" y="6365500"/>
            <a:ext cx="926100" cy="443100"/>
          </a:xfrm>
          <a:prstGeom prst="rect">
            <a:avLst/>
          </a:prstGeom>
          <a:solidFill>
            <a:schemeClr val="lt1"/>
          </a:solidFill>
          <a:ln cap="flat" cmpd="sng" w="76200">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Roboto"/>
                <a:ea typeface="Roboto"/>
                <a:cs typeface="Roboto"/>
                <a:sym typeface="Roboto"/>
                <a:hlinkClick action="ppaction://hlinksldjump" r:id="rId5"/>
              </a:rPr>
              <a:t>Return</a:t>
            </a:r>
            <a:endParaRPr sz="18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VRLibrari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