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verage-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b64ab81f4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b64ab81f4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b64ab81f4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b64ab81f4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b64ab81f4a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b64ab81f4a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b64ab81f4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b64ab81f4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b64ab81f4a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b64ab81f4a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b64ab81f4a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b64ab81f4a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571588"/>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 Story is like an Onion</a:t>
            </a:r>
            <a:endParaRPr/>
          </a:p>
        </p:txBody>
      </p:sp>
      <p:pic>
        <p:nvPicPr>
          <p:cNvPr id="60" name="Google Shape;60;p13"/>
          <p:cNvPicPr preferRelativeResize="0"/>
          <p:nvPr/>
        </p:nvPicPr>
        <p:blipFill>
          <a:blip r:embed="rId3">
            <a:alphaModFix/>
          </a:blip>
          <a:stretch>
            <a:fillRect/>
          </a:stretch>
        </p:blipFill>
        <p:spPr>
          <a:xfrm>
            <a:off x="3263113" y="2454113"/>
            <a:ext cx="2617771" cy="21178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Global</a:t>
            </a:r>
            <a:r>
              <a:rPr lang="en"/>
              <a:t> Story Elements</a:t>
            </a:r>
            <a:endParaRPr/>
          </a:p>
        </p:txBody>
      </p:sp>
      <p:sp>
        <p:nvSpPr>
          <p:cNvPr id="66" name="Google Shape;66;p14"/>
          <p:cNvSpPr txBox="1"/>
          <p:nvPr>
            <p:ph idx="1" type="body"/>
          </p:nvPr>
        </p:nvSpPr>
        <p:spPr>
          <a:xfrm>
            <a:off x="3069450" y="1139500"/>
            <a:ext cx="30051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Characters and Relationships</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a:t>Setting and Worldbuilding</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a:t>Pacing/Plot/Structure</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rPr lang="en"/>
              <a:t>Stakes and Themes</a:t>
            </a:r>
            <a:endParaRPr/>
          </a:p>
        </p:txBody>
      </p:sp>
      <p:pic>
        <p:nvPicPr>
          <p:cNvPr id="67" name="Google Shape;67;p14"/>
          <p:cNvPicPr preferRelativeResize="0"/>
          <p:nvPr/>
        </p:nvPicPr>
        <p:blipFill>
          <a:blip r:embed="rId3">
            <a:alphaModFix/>
          </a:blip>
          <a:stretch>
            <a:fillRect/>
          </a:stretch>
        </p:blipFill>
        <p:spPr>
          <a:xfrm>
            <a:off x="4280022" y="1639872"/>
            <a:ext cx="583950" cy="472425"/>
          </a:xfrm>
          <a:prstGeom prst="rect">
            <a:avLst/>
          </a:prstGeom>
          <a:noFill/>
          <a:ln>
            <a:noFill/>
          </a:ln>
        </p:spPr>
      </p:pic>
      <p:pic>
        <p:nvPicPr>
          <p:cNvPr id="68" name="Google Shape;68;p14"/>
          <p:cNvPicPr preferRelativeResize="0"/>
          <p:nvPr/>
        </p:nvPicPr>
        <p:blipFill>
          <a:blip r:embed="rId3">
            <a:alphaModFix/>
          </a:blip>
          <a:stretch>
            <a:fillRect/>
          </a:stretch>
        </p:blipFill>
        <p:spPr>
          <a:xfrm>
            <a:off x="4280022" y="2562835"/>
            <a:ext cx="583950" cy="472425"/>
          </a:xfrm>
          <a:prstGeom prst="rect">
            <a:avLst/>
          </a:prstGeom>
          <a:noFill/>
          <a:ln>
            <a:noFill/>
          </a:ln>
        </p:spPr>
      </p:pic>
      <p:pic>
        <p:nvPicPr>
          <p:cNvPr id="69" name="Google Shape;69;p14"/>
          <p:cNvPicPr preferRelativeResize="0"/>
          <p:nvPr/>
        </p:nvPicPr>
        <p:blipFill>
          <a:blip r:embed="rId3">
            <a:alphaModFix/>
          </a:blip>
          <a:stretch>
            <a:fillRect/>
          </a:stretch>
        </p:blipFill>
        <p:spPr>
          <a:xfrm>
            <a:off x="4280022" y="3485797"/>
            <a:ext cx="583950" cy="472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Local Story Elements</a:t>
            </a:r>
            <a:endParaRPr/>
          </a:p>
        </p:txBody>
      </p:sp>
      <p:sp>
        <p:nvSpPr>
          <p:cNvPr id="75" name="Google Shape;75;p15"/>
          <p:cNvSpPr txBox="1"/>
          <p:nvPr>
            <p:ph idx="1" type="body"/>
          </p:nvPr>
        </p:nvSpPr>
        <p:spPr>
          <a:xfrm>
            <a:off x="2830938" y="1126525"/>
            <a:ext cx="3482100" cy="3452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Character voice</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a:t>Scene structure and Pacing</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lang="en"/>
              <a:t>Details, Dialogue, and Description</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rPr lang="en"/>
              <a:t>Misc. Unique Factors</a:t>
            </a:r>
            <a:endParaRPr/>
          </a:p>
        </p:txBody>
      </p:sp>
      <p:pic>
        <p:nvPicPr>
          <p:cNvPr id="76" name="Google Shape;76;p15"/>
          <p:cNvPicPr preferRelativeResize="0"/>
          <p:nvPr/>
        </p:nvPicPr>
        <p:blipFill>
          <a:blip r:embed="rId3">
            <a:alphaModFix/>
          </a:blip>
          <a:stretch>
            <a:fillRect/>
          </a:stretch>
        </p:blipFill>
        <p:spPr>
          <a:xfrm>
            <a:off x="4280035" y="1543835"/>
            <a:ext cx="583950" cy="472425"/>
          </a:xfrm>
          <a:prstGeom prst="rect">
            <a:avLst/>
          </a:prstGeom>
          <a:noFill/>
          <a:ln>
            <a:noFill/>
          </a:ln>
        </p:spPr>
      </p:pic>
      <p:pic>
        <p:nvPicPr>
          <p:cNvPr id="77" name="Google Shape;77;p15"/>
          <p:cNvPicPr preferRelativeResize="0"/>
          <p:nvPr/>
        </p:nvPicPr>
        <p:blipFill>
          <a:blip r:embed="rId3">
            <a:alphaModFix/>
          </a:blip>
          <a:stretch>
            <a:fillRect/>
          </a:stretch>
        </p:blipFill>
        <p:spPr>
          <a:xfrm>
            <a:off x="4280035" y="2542372"/>
            <a:ext cx="583950" cy="472425"/>
          </a:xfrm>
          <a:prstGeom prst="rect">
            <a:avLst/>
          </a:prstGeom>
          <a:noFill/>
          <a:ln>
            <a:noFill/>
          </a:ln>
        </p:spPr>
      </p:pic>
      <p:pic>
        <p:nvPicPr>
          <p:cNvPr id="78" name="Google Shape;78;p15"/>
          <p:cNvPicPr preferRelativeResize="0"/>
          <p:nvPr/>
        </p:nvPicPr>
        <p:blipFill>
          <a:blip r:embed="rId3">
            <a:alphaModFix/>
          </a:blip>
          <a:stretch>
            <a:fillRect/>
          </a:stretch>
        </p:blipFill>
        <p:spPr>
          <a:xfrm>
            <a:off x="4280035" y="3517247"/>
            <a:ext cx="583950" cy="472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Reread your work</a:t>
            </a:r>
            <a:endParaRPr/>
          </a:p>
        </p:txBody>
      </p:sp>
      <p:sp>
        <p:nvSpPr>
          <p:cNvPr id="84" name="Google Shape;8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first step to any editorial process is to reread your work with an editorial eye.</a:t>
            </a:r>
            <a:endParaRPr/>
          </a:p>
          <a:p>
            <a:pPr indent="-342900" lvl="0" marL="457200" rtl="0" algn="l">
              <a:spcBef>
                <a:spcPts val="1200"/>
              </a:spcBef>
              <a:spcAft>
                <a:spcPts val="0"/>
              </a:spcAft>
              <a:buClr>
                <a:srgbClr val="EEB478"/>
              </a:buClr>
              <a:buSzPts val="1800"/>
              <a:buChar char="●"/>
            </a:pPr>
            <a:r>
              <a:rPr lang="en">
                <a:solidFill>
                  <a:srgbClr val="EEB478"/>
                </a:solidFill>
              </a:rPr>
              <a:t>Reread in a different format</a:t>
            </a:r>
            <a:endParaRPr>
              <a:solidFill>
                <a:srgbClr val="EEB478"/>
              </a:solidFill>
            </a:endParaRPr>
          </a:p>
          <a:p>
            <a:pPr indent="-317500" lvl="1" marL="914400" rtl="0" algn="l">
              <a:spcBef>
                <a:spcPts val="0"/>
              </a:spcBef>
              <a:spcAft>
                <a:spcPts val="0"/>
              </a:spcAft>
              <a:buSzPts val="1400"/>
              <a:buChar char="○"/>
            </a:pPr>
            <a:r>
              <a:rPr lang="en"/>
              <a:t>Try reading on a kindle or using a printed copy.</a:t>
            </a:r>
            <a:endParaRPr/>
          </a:p>
          <a:p>
            <a:pPr indent="-342900" lvl="0" marL="457200" rtl="0" algn="l">
              <a:spcBef>
                <a:spcPts val="0"/>
              </a:spcBef>
              <a:spcAft>
                <a:spcPts val="0"/>
              </a:spcAft>
              <a:buClr>
                <a:srgbClr val="EEB478"/>
              </a:buClr>
              <a:buSzPts val="1800"/>
              <a:buChar char="●"/>
            </a:pPr>
            <a:r>
              <a:rPr lang="en">
                <a:solidFill>
                  <a:srgbClr val="EEB478"/>
                </a:solidFill>
              </a:rPr>
              <a:t>Take notes</a:t>
            </a:r>
            <a:endParaRPr>
              <a:solidFill>
                <a:srgbClr val="EEB478"/>
              </a:solidFill>
            </a:endParaRPr>
          </a:p>
          <a:p>
            <a:pPr indent="-317500" lvl="1" marL="914400" rtl="0" algn="l">
              <a:spcBef>
                <a:spcPts val="0"/>
              </a:spcBef>
              <a:spcAft>
                <a:spcPts val="0"/>
              </a:spcAft>
              <a:buSzPts val="1400"/>
              <a:buChar char="○"/>
            </a:pPr>
            <a:r>
              <a:rPr lang="en"/>
              <a:t>Sticky notes, </a:t>
            </a:r>
            <a:r>
              <a:rPr lang="en"/>
              <a:t>highlighters</a:t>
            </a:r>
            <a:r>
              <a:rPr lang="en"/>
              <a:t>, marginalia etc.</a:t>
            </a:r>
            <a:endParaRPr/>
          </a:p>
          <a:p>
            <a:pPr indent="-342900" lvl="0" marL="457200" rtl="0" algn="l">
              <a:spcBef>
                <a:spcPts val="0"/>
              </a:spcBef>
              <a:spcAft>
                <a:spcPts val="0"/>
              </a:spcAft>
              <a:buClr>
                <a:srgbClr val="EEB478"/>
              </a:buClr>
              <a:buSzPts val="1800"/>
              <a:buChar char="●"/>
            </a:pPr>
            <a:r>
              <a:rPr lang="en">
                <a:solidFill>
                  <a:srgbClr val="EEB478"/>
                </a:solidFill>
              </a:rPr>
              <a:t>Use track changes</a:t>
            </a:r>
            <a:endParaRPr>
              <a:solidFill>
                <a:srgbClr val="EEB478"/>
              </a:solidFill>
            </a:endParaRPr>
          </a:p>
          <a:p>
            <a:pPr indent="-317500" lvl="1" marL="914400" rtl="0" algn="l">
              <a:spcBef>
                <a:spcPts val="0"/>
              </a:spcBef>
              <a:spcAft>
                <a:spcPts val="0"/>
              </a:spcAft>
              <a:buSzPts val="1400"/>
              <a:buChar char="○"/>
            </a:pPr>
            <a:r>
              <a:rPr lang="en"/>
              <a:t>If you’re reading in a computer document, turn on track changes (word), suggesting (google doc) or </a:t>
            </a:r>
            <a:r>
              <a:rPr lang="en"/>
              <a:t>revision</a:t>
            </a:r>
            <a:r>
              <a:rPr lang="en"/>
              <a:t> mode (scrivener) to highlight any alterations you’re making along the way</a:t>
            </a:r>
            <a:endParaRPr/>
          </a:p>
          <a:p>
            <a:pPr indent="-342900" lvl="0" marL="457200" rtl="0" algn="l">
              <a:spcBef>
                <a:spcPts val="0"/>
              </a:spcBef>
              <a:spcAft>
                <a:spcPts val="0"/>
              </a:spcAft>
              <a:buSzPts val="1800"/>
              <a:buChar char="●"/>
            </a:pPr>
            <a:r>
              <a:rPr lang="en"/>
              <a:t>Try not to edit too much during your reread. Just absorb the story in full.</a:t>
            </a:r>
            <a:endParaRPr/>
          </a:p>
        </p:txBody>
      </p:sp>
      <p:pic>
        <p:nvPicPr>
          <p:cNvPr id="85" name="Google Shape;85;p16"/>
          <p:cNvPicPr preferRelativeResize="0"/>
          <p:nvPr/>
        </p:nvPicPr>
        <p:blipFill>
          <a:blip r:embed="rId3">
            <a:alphaModFix/>
          </a:blip>
          <a:stretch>
            <a:fillRect/>
          </a:stretch>
        </p:blipFill>
        <p:spPr>
          <a:xfrm>
            <a:off x="926625" y="2028247"/>
            <a:ext cx="260450" cy="210700"/>
          </a:xfrm>
          <a:prstGeom prst="rect">
            <a:avLst/>
          </a:prstGeom>
          <a:noFill/>
          <a:ln>
            <a:noFill/>
          </a:ln>
        </p:spPr>
      </p:pic>
      <p:pic>
        <p:nvPicPr>
          <p:cNvPr id="86" name="Google Shape;86;p16"/>
          <p:cNvPicPr preferRelativeResize="0"/>
          <p:nvPr/>
        </p:nvPicPr>
        <p:blipFill>
          <a:blip r:embed="rId3">
            <a:alphaModFix/>
          </a:blip>
          <a:stretch>
            <a:fillRect/>
          </a:stretch>
        </p:blipFill>
        <p:spPr>
          <a:xfrm>
            <a:off x="926625" y="2624772"/>
            <a:ext cx="260450" cy="210700"/>
          </a:xfrm>
          <a:prstGeom prst="rect">
            <a:avLst/>
          </a:prstGeom>
          <a:noFill/>
          <a:ln>
            <a:noFill/>
          </a:ln>
        </p:spPr>
      </p:pic>
      <p:pic>
        <p:nvPicPr>
          <p:cNvPr id="87" name="Google Shape;87;p16"/>
          <p:cNvPicPr preferRelativeResize="0"/>
          <p:nvPr/>
        </p:nvPicPr>
        <p:blipFill>
          <a:blip r:embed="rId3">
            <a:alphaModFix/>
          </a:blip>
          <a:stretch>
            <a:fillRect/>
          </a:stretch>
        </p:blipFill>
        <p:spPr>
          <a:xfrm>
            <a:off x="926625" y="3178372"/>
            <a:ext cx="260450" cy="210700"/>
          </a:xfrm>
          <a:prstGeom prst="rect">
            <a:avLst/>
          </a:prstGeom>
          <a:noFill/>
          <a:ln>
            <a:noFill/>
          </a:ln>
        </p:spPr>
      </p:pic>
      <p:pic>
        <p:nvPicPr>
          <p:cNvPr id="88" name="Google Shape;88;p16"/>
          <p:cNvPicPr preferRelativeResize="0"/>
          <p:nvPr/>
        </p:nvPicPr>
        <p:blipFill>
          <a:blip r:embed="rId3">
            <a:alphaModFix/>
          </a:blip>
          <a:stretch>
            <a:fillRect/>
          </a:stretch>
        </p:blipFill>
        <p:spPr>
          <a:xfrm>
            <a:off x="378224" y="2835479"/>
            <a:ext cx="368374" cy="298025"/>
          </a:xfrm>
          <a:prstGeom prst="rect">
            <a:avLst/>
          </a:prstGeom>
          <a:noFill/>
          <a:ln>
            <a:noFill/>
          </a:ln>
        </p:spPr>
      </p:pic>
      <p:pic>
        <p:nvPicPr>
          <p:cNvPr id="89" name="Google Shape;89;p16"/>
          <p:cNvPicPr preferRelativeResize="0"/>
          <p:nvPr/>
        </p:nvPicPr>
        <p:blipFill>
          <a:blip r:embed="rId3">
            <a:alphaModFix/>
          </a:blip>
          <a:stretch>
            <a:fillRect/>
          </a:stretch>
        </p:blipFill>
        <p:spPr>
          <a:xfrm>
            <a:off x="378224" y="3632029"/>
            <a:ext cx="368374" cy="298025"/>
          </a:xfrm>
          <a:prstGeom prst="rect">
            <a:avLst/>
          </a:prstGeom>
          <a:noFill/>
          <a:ln>
            <a:noFill/>
          </a:ln>
        </p:spPr>
      </p:pic>
      <p:pic>
        <p:nvPicPr>
          <p:cNvPr id="90" name="Google Shape;90;p16"/>
          <p:cNvPicPr preferRelativeResize="0"/>
          <p:nvPr/>
        </p:nvPicPr>
        <p:blipFill>
          <a:blip r:embed="rId3">
            <a:alphaModFix/>
          </a:blip>
          <a:stretch>
            <a:fillRect/>
          </a:stretch>
        </p:blipFill>
        <p:spPr>
          <a:xfrm>
            <a:off x="378224" y="1723066"/>
            <a:ext cx="368374" cy="298025"/>
          </a:xfrm>
          <a:prstGeom prst="rect">
            <a:avLst/>
          </a:prstGeom>
          <a:noFill/>
          <a:ln>
            <a:noFill/>
          </a:ln>
        </p:spPr>
      </p:pic>
      <p:pic>
        <p:nvPicPr>
          <p:cNvPr id="91" name="Google Shape;91;p16"/>
          <p:cNvPicPr preferRelativeResize="0"/>
          <p:nvPr/>
        </p:nvPicPr>
        <p:blipFill>
          <a:blip r:embed="rId3">
            <a:alphaModFix/>
          </a:blip>
          <a:stretch>
            <a:fillRect/>
          </a:stretch>
        </p:blipFill>
        <p:spPr>
          <a:xfrm>
            <a:off x="378224" y="2238941"/>
            <a:ext cx="368374" cy="298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Write Yourself and Editorial Letter</a:t>
            </a:r>
            <a:endParaRPr/>
          </a:p>
        </p:txBody>
      </p:sp>
      <p:sp>
        <p:nvSpPr>
          <p:cNvPr id="97" name="Google Shape;9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Pretend you are your own editor. Once you’ve identified your main areas of revision, write yourself a letter about each. Explain, as if to another writer, what’s working and what’s not.</a:t>
            </a:r>
            <a:endParaRPr/>
          </a:p>
          <a:p>
            <a:pPr indent="-342900" lvl="0" marL="457200" rtl="0" algn="l">
              <a:spcBef>
                <a:spcPts val="1200"/>
              </a:spcBef>
              <a:spcAft>
                <a:spcPts val="0"/>
              </a:spcAft>
              <a:buSzPts val="1800"/>
              <a:buChar char="●"/>
            </a:pPr>
            <a:r>
              <a:rPr lang="en"/>
              <a:t>Remember the three types of feedback:</a:t>
            </a:r>
            <a:endParaRPr/>
          </a:p>
          <a:p>
            <a:pPr indent="-317500" lvl="1" marL="914400" rtl="0" algn="l">
              <a:spcBef>
                <a:spcPts val="0"/>
              </a:spcBef>
              <a:spcAft>
                <a:spcPts val="0"/>
              </a:spcAft>
              <a:buSzPts val="1400"/>
              <a:buChar char="○"/>
            </a:pPr>
            <a:r>
              <a:rPr lang="en">
                <a:solidFill>
                  <a:srgbClr val="EEB478"/>
                </a:solidFill>
              </a:rPr>
              <a:t>Symptomatic</a:t>
            </a:r>
            <a:r>
              <a:rPr lang="en"/>
              <a:t> (what are you experiencing as a reader?)</a:t>
            </a:r>
            <a:endParaRPr/>
          </a:p>
          <a:p>
            <a:pPr indent="-317500" lvl="1" marL="914400" rtl="0" algn="l">
              <a:spcBef>
                <a:spcPts val="0"/>
              </a:spcBef>
              <a:spcAft>
                <a:spcPts val="0"/>
              </a:spcAft>
              <a:buSzPts val="1400"/>
              <a:buChar char="○"/>
            </a:pPr>
            <a:r>
              <a:rPr lang="en">
                <a:solidFill>
                  <a:srgbClr val="EEB478"/>
                </a:solidFill>
              </a:rPr>
              <a:t>Diagnostic</a:t>
            </a:r>
            <a:r>
              <a:rPr lang="en"/>
              <a:t> (what is causing the problem?)</a:t>
            </a:r>
            <a:endParaRPr/>
          </a:p>
          <a:p>
            <a:pPr indent="-317500" lvl="1" marL="914400" rtl="0" algn="l">
              <a:spcBef>
                <a:spcPts val="0"/>
              </a:spcBef>
              <a:spcAft>
                <a:spcPts val="0"/>
              </a:spcAft>
              <a:buSzPts val="1400"/>
              <a:buChar char="○"/>
            </a:pPr>
            <a:r>
              <a:rPr lang="en">
                <a:solidFill>
                  <a:srgbClr val="EEB478"/>
                </a:solidFill>
              </a:rPr>
              <a:t>Prescriptive</a:t>
            </a:r>
            <a:r>
              <a:rPr lang="en"/>
              <a:t> (how can you solve the problem?)</a:t>
            </a:r>
            <a:endParaRPr/>
          </a:p>
          <a:p>
            <a:pPr indent="-342900" lvl="0" marL="457200" rtl="0" algn="l">
              <a:spcBef>
                <a:spcPts val="0"/>
              </a:spcBef>
              <a:spcAft>
                <a:spcPts val="0"/>
              </a:spcAft>
              <a:buSzPts val="1800"/>
              <a:buChar char="●"/>
            </a:pPr>
            <a:r>
              <a:rPr lang="en"/>
              <a:t>Use category headings for ease of navigation/sorting</a:t>
            </a:r>
            <a:endParaRPr/>
          </a:p>
          <a:p>
            <a:pPr indent="-342900" lvl="0" marL="457200" rtl="0" algn="l">
              <a:spcBef>
                <a:spcPts val="0"/>
              </a:spcBef>
              <a:spcAft>
                <a:spcPts val="0"/>
              </a:spcAft>
              <a:buSzPts val="1800"/>
              <a:buChar char="●"/>
            </a:pPr>
            <a:r>
              <a:rPr lang="en"/>
              <a:t>Don’t try to do everything. You’ll need more than one revision round, so pick the biggest/most important things to work on first.</a:t>
            </a:r>
            <a:endParaRPr/>
          </a:p>
          <a:p>
            <a:pPr indent="-342900" lvl="0" marL="457200" rtl="0" algn="l">
              <a:spcBef>
                <a:spcPts val="0"/>
              </a:spcBef>
              <a:spcAft>
                <a:spcPts val="0"/>
              </a:spcAft>
              <a:buSzPts val="1800"/>
              <a:buChar char="●"/>
            </a:pPr>
            <a:r>
              <a:rPr lang="en"/>
              <a:t>Be kind to yourself; no need to insult yourself in this letter. It should encourage and inspire you to keep working, not tear you down!</a:t>
            </a:r>
            <a:endParaRPr/>
          </a:p>
        </p:txBody>
      </p:sp>
      <p:pic>
        <p:nvPicPr>
          <p:cNvPr id="98" name="Google Shape;98;p17"/>
          <p:cNvPicPr preferRelativeResize="0"/>
          <p:nvPr/>
        </p:nvPicPr>
        <p:blipFill>
          <a:blip r:embed="rId3">
            <a:alphaModFix/>
          </a:blip>
          <a:stretch>
            <a:fillRect/>
          </a:stretch>
        </p:blipFill>
        <p:spPr>
          <a:xfrm>
            <a:off x="378224" y="2163704"/>
            <a:ext cx="368374" cy="298025"/>
          </a:xfrm>
          <a:prstGeom prst="rect">
            <a:avLst/>
          </a:prstGeom>
          <a:noFill/>
          <a:ln>
            <a:noFill/>
          </a:ln>
        </p:spPr>
      </p:pic>
      <p:pic>
        <p:nvPicPr>
          <p:cNvPr id="99" name="Google Shape;99;p17"/>
          <p:cNvPicPr preferRelativeResize="0"/>
          <p:nvPr/>
        </p:nvPicPr>
        <p:blipFill>
          <a:blip r:embed="rId3">
            <a:alphaModFix/>
          </a:blip>
          <a:stretch>
            <a:fillRect/>
          </a:stretch>
        </p:blipFill>
        <p:spPr>
          <a:xfrm>
            <a:off x="378224" y="3024454"/>
            <a:ext cx="368374" cy="298025"/>
          </a:xfrm>
          <a:prstGeom prst="rect">
            <a:avLst/>
          </a:prstGeom>
          <a:noFill/>
          <a:ln>
            <a:noFill/>
          </a:ln>
        </p:spPr>
      </p:pic>
      <p:pic>
        <p:nvPicPr>
          <p:cNvPr id="100" name="Google Shape;100;p17"/>
          <p:cNvPicPr preferRelativeResize="0"/>
          <p:nvPr/>
        </p:nvPicPr>
        <p:blipFill>
          <a:blip r:embed="rId3">
            <a:alphaModFix/>
          </a:blip>
          <a:stretch>
            <a:fillRect/>
          </a:stretch>
        </p:blipFill>
        <p:spPr>
          <a:xfrm>
            <a:off x="378224" y="3322479"/>
            <a:ext cx="368374" cy="298025"/>
          </a:xfrm>
          <a:prstGeom prst="rect">
            <a:avLst/>
          </a:prstGeom>
          <a:noFill/>
          <a:ln>
            <a:noFill/>
          </a:ln>
        </p:spPr>
      </p:pic>
      <p:pic>
        <p:nvPicPr>
          <p:cNvPr id="101" name="Google Shape;101;p17"/>
          <p:cNvPicPr preferRelativeResize="0"/>
          <p:nvPr/>
        </p:nvPicPr>
        <p:blipFill>
          <a:blip r:embed="rId3">
            <a:alphaModFix/>
          </a:blip>
          <a:stretch>
            <a:fillRect/>
          </a:stretch>
        </p:blipFill>
        <p:spPr>
          <a:xfrm>
            <a:off x="378224" y="3786129"/>
            <a:ext cx="368374" cy="298025"/>
          </a:xfrm>
          <a:prstGeom prst="rect">
            <a:avLst/>
          </a:prstGeom>
          <a:noFill/>
          <a:ln>
            <a:noFill/>
          </a:ln>
        </p:spPr>
      </p:pic>
      <p:pic>
        <p:nvPicPr>
          <p:cNvPr id="102" name="Google Shape;102;p17"/>
          <p:cNvPicPr preferRelativeResize="0"/>
          <p:nvPr/>
        </p:nvPicPr>
        <p:blipFill>
          <a:blip r:embed="rId3">
            <a:alphaModFix/>
          </a:blip>
          <a:stretch>
            <a:fillRect/>
          </a:stretch>
        </p:blipFill>
        <p:spPr>
          <a:xfrm>
            <a:off x="926625" y="2466397"/>
            <a:ext cx="260450" cy="210700"/>
          </a:xfrm>
          <a:prstGeom prst="rect">
            <a:avLst/>
          </a:prstGeom>
          <a:noFill/>
          <a:ln>
            <a:noFill/>
          </a:ln>
        </p:spPr>
      </p:pic>
      <p:pic>
        <p:nvPicPr>
          <p:cNvPr id="103" name="Google Shape;103;p17"/>
          <p:cNvPicPr preferRelativeResize="0"/>
          <p:nvPr/>
        </p:nvPicPr>
        <p:blipFill>
          <a:blip r:embed="rId3">
            <a:alphaModFix/>
          </a:blip>
          <a:stretch>
            <a:fillRect/>
          </a:stretch>
        </p:blipFill>
        <p:spPr>
          <a:xfrm>
            <a:off x="926625" y="2653347"/>
            <a:ext cx="260450" cy="210700"/>
          </a:xfrm>
          <a:prstGeom prst="rect">
            <a:avLst/>
          </a:prstGeom>
          <a:noFill/>
          <a:ln>
            <a:noFill/>
          </a:ln>
        </p:spPr>
      </p:pic>
      <p:pic>
        <p:nvPicPr>
          <p:cNvPr id="104" name="Google Shape;104;p17"/>
          <p:cNvPicPr preferRelativeResize="0"/>
          <p:nvPr/>
        </p:nvPicPr>
        <p:blipFill>
          <a:blip r:embed="rId3">
            <a:alphaModFix/>
          </a:blip>
          <a:stretch>
            <a:fillRect/>
          </a:stretch>
        </p:blipFill>
        <p:spPr>
          <a:xfrm>
            <a:off x="926625" y="2840247"/>
            <a:ext cx="260450" cy="210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Make a Reverse Outline</a:t>
            </a:r>
            <a:endParaRPr/>
          </a:p>
        </p:txBody>
      </p:sp>
      <p:sp>
        <p:nvSpPr>
          <p:cNvPr id="110" name="Google Shape;11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Outline your book from beginning to end </a:t>
            </a:r>
            <a:r>
              <a:rPr b="1" lang="en">
                <a:solidFill>
                  <a:srgbClr val="EEB478"/>
                </a:solidFill>
              </a:rPr>
              <a:t>in its current state </a:t>
            </a:r>
            <a:r>
              <a:rPr lang="en"/>
              <a:t>flaws and all! Try listing each chapter with a description of what happens. </a:t>
            </a:r>
            <a:endParaRPr/>
          </a:p>
          <a:p>
            <a:pPr indent="0" lvl="0" marL="0" rtl="0" algn="l">
              <a:spcBef>
                <a:spcPts val="1200"/>
              </a:spcBef>
              <a:spcAft>
                <a:spcPts val="0"/>
              </a:spcAft>
              <a:buNone/>
            </a:pPr>
            <a:r>
              <a:rPr lang="en"/>
              <a:t>Next, write an outline of what you’d like the book to look like when you’re done editing. You can compare these two outlines to see what needs to be accomplished.</a:t>
            </a:r>
            <a:endParaRPr/>
          </a:p>
          <a:p>
            <a:pPr indent="0" lvl="0" marL="0" rtl="0" algn="l">
              <a:spcBef>
                <a:spcPts val="1200"/>
              </a:spcBef>
              <a:spcAft>
                <a:spcPts val="1200"/>
              </a:spcAft>
              <a:buNone/>
            </a:pPr>
            <a:r>
              <a:rPr lang="en"/>
              <a:t>Try writing a chapter by chapter revision plan with everything you need to change in each scene/chapter.</a:t>
            </a:r>
            <a:endParaRPr/>
          </a:p>
        </p:txBody>
      </p:sp>
      <p:pic>
        <p:nvPicPr>
          <p:cNvPr id="111" name="Google Shape;111;p18"/>
          <p:cNvPicPr preferRelativeResize="0"/>
          <p:nvPr/>
        </p:nvPicPr>
        <p:blipFill>
          <a:blip r:embed="rId3">
            <a:alphaModFix/>
          </a:blip>
          <a:stretch>
            <a:fillRect/>
          </a:stretch>
        </p:blipFill>
        <p:spPr>
          <a:xfrm>
            <a:off x="2406172" y="495172"/>
            <a:ext cx="583950" cy="472425"/>
          </a:xfrm>
          <a:prstGeom prst="rect">
            <a:avLst/>
          </a:prstGeom>
          <a:noFill/>
          <a:ln>
            <a:noFill/>
          </a:ln>
        </p:spPr>
      </p:pic>
      <p:pic>
        <p:nvPicPr>
          <p:cNvPr id="112" name="Google Shape;112;p18"/>
          <p:cNvPicPr preferRelativeResize="0"/>
          <p:nvPr/>
        </p:nvPicPr>
        <p:blipFill>
          <a:blip r:embed="rId3">
            <a:alphaModFix/>
          </a:blip>
          <a:stretch>
            <a:fillRect/>
          </a:stretch>
        </p:blipFill>
        <p:spPr>
          <a:xfrm>
            <a:off x="6138347" y="495172"/>
            <a:ext cx="583950" cy="472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Revision is a Process, not a Destination</a:t>
            </a:r>
            <a:endParaRPr/>
          </a:p>
        </p:txBody>
      </p:sp>
      <p:sp>
        <p:nvSpPr>
          <p:cNvPr id="118" name="Google Shape;118;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Most writers have to revise more than once. Revision is incremental; often, you’ll need to revise in stages. This will allow you to uncover the true story you’re telling and the form it needs to take. Peel back the layers and be open to discovery and change!</a:t>
            </a:r>
            <a:endParaRPr/>
          </a:p>
        </p:txBody>
      </p:sp>
      <p:pic>
        <p:nvPicPr>
          <p:cNvPr id="119" name="Google Shape;119;p19"/>
          <p:cNvPicPr preferRelativeResize="0"/>
          <p:nvPr/>
        </p:nvPicPr>
        <p:blipFill>
          <a:blip r:embed="rId3">
            <a:alphaModFix/>
          </a:blip>
          <a:stretch>
            <a:fillRect/>
          </a:stretch>
        </p:blipFill>
        <p:spPr>
          <a:xfrm>
            <a:off x="4044967" y="2571743"/>
            <a:ext cx="1054075" cy="852774"/>
          </a:xfrm>
          <a:prstGeom prst="rect">
            <a:avLst/>
          </a:prstGeom>
          <a:noFill/>
          <a:ln>
            <a:noFill/>
          </a:ln>
        </p:spPr>
      </p:pic>
      <p:pic>
        <p:nvPicPr>
          <p:cNvPr id="120" name="Google Shape;120;p19"/>
          <p:cNvPicPr preferRelativeResize="0"/>
          <p:nvPr/>
        </p:nvPicPr>
        <p:blipFill>
          <a:blip r:embed="rId3">
            <a:alphaModFix/>
          </a:blip>
          <a:stretch>
            <a:fillRect/>
          </a:stretch>
        </p:blipFill>
        <p:spPr>
          <a:xfrm>
            <a:off x="5099041" y="2571743"/>
            <a:ext cx="1054075" cy="852774"/>
          </a:xfrm>
          <a:prstGeom prst="rect">
            <a:avLst/>
          </a:prstGeom>
          <a:noFill/>
          <a:ln>
            <a:noFill/>
          </a:ln>
        </p:spPr>
      </p:pic>
      <p:pic>
        <p:nvPicPr>
          <p:cNvPr id="121" name="Google Shape;121;p19"/>
          <p:cNvPicPr preferRelativeResize="0"/>
          <p:nvPr/>
        </p:nvPicPr>
        <p:blipFill>
          <a:blip r:embed="rId3">
            <a:alphaModFix/>
          </a:blip>
          <a:stretch>
            <a:fillRect/>
          </a:stretch>
        </p:blipFill>
        <p:spPr>
          <a:xfrm>
            <a:off x="2990892" y="2571743"/>
            <a:ext cx="1054075" cy="8527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