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Glacial Indifference" pitchFamily="2" charset="0"/>
      <p:regular r:id="rId27"/>
    </p:embeddedFont>
    <p:embeddedFont>
      <p:font typeface="Glacial Indifference Bold" pitchFamily="2" charset="0"/>
      <p:regular r:id="rId28"/>
      <p:bold r:id="rId29"/>
    </p:embeddedFont>
    <p:embeddedFont>
      <p:font typeface="TAN Nimbus" pitchFamily="2" charset="77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B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 autoAdjust="0"/>
    <p:restoredTop sz="94612" autoAdjust="0"/>
  </p:normalViewPr>
  <p:slideViewPr>
    <p:cSldViewPr>
      <p:cViewPr varScale="1">
        <p:scale>
          <a:sx n="48" d="100"/>
          <a:sy n="48" d="100"/>
        </p:scale>
        <p:origin x="216" y="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90500"/>
            <a:ext cx="18288000" cy="5143500"/>
            <a:chOff x="0" y="0"/>
            <a:chExt cx="4816593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354667"/>
            </a:xfrm>
            <a:custGeom>
              <a:avLst/>
              <a:gdLst/>
              <a:ahLst/>
              <a:cxnLst/>
              <a:rect l="l" t="t" r="r" b="b"/>
              <a:pathLst>
                <a:path w="4816592" h="1354667">
                  <a:moveTo>
                    <a:pt x="0" y="0"/>
                  </a:moveTo>
                  <a:lnTo>
                    <a:pt x="4816592" y="0"/>
                  </a:lnTo>
                  <a:lnTo>
                    <a:pt x="4816592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04030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104747" y="9216928"/>
            <a:ext cx="440839" cy="440839"/>
          </a:xfrm>
          <a:custGeom>
            <a:avLst/>
            <a:gdLst/>
            <a:ahLst/>
            <a:cxnLst/>
            <a:rect l="l" t="t" r="r" b="b"/>
            <a:pathLst>
              <a:path w="440839" h="440839">
                <a:moveTo>
                  <a:pt x="0" y="0"/>
                </a:moveTo>
                <a:lnTo>
                  <a:pt x="440839" y="0"/>
                </a:lnTo>
                <a:lnTo>
                  <a:pt x="440839" y="440839"/>
                </a:lnTo>
                <a:lnTo>
                  <a:pt x="0" y="4408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582316" y="9274821"/>
            <a:ext cx="440839" cy="440839"/>
          </a:xfrm>
          <a:custGeom>
            <a:avLst/>
            <a:gdLst/>
            <a:ahLst/>
            <a:cxnLst/>
            <a:rect l="l" t="t" r="r" b="b"/>
            <a:pathLst>
              <a:path w="440839" h="440839">
                <a:moveTo>
                  <a:pt x="0" y="0"/>
                </a:moveTo>
                <a:lnTo>
                  <a:pt x="440839" y="0"/>
                </a:lnTo>
                <a:lnTo>
                  <a:pt x="440839" y="440840"/>
                </a:lnTo>
                <a:lnTo>
                  <a:pt x="0" y="4408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271989" y="3390900"/>
            <a:ext cx="13744023" cy="4285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29"/>
              </a:lnSpc>
            </a:pPr>
            <a:r>
              <a:rPr lang="en-US" sz="16205" dirty="0">
                <a:solidFill>
                  <a:srgbClr val="FFFFFF"/>
                </a:solidFill>
                <a:latin typeface="TAN Nimbus"/>
              </a:rPr>
              <a:t>Willamette</a:t>
            </a:r>
          </a:p>
          <a:p>
            <a:pPr algn="ctr">
              <a:lnSpc>
                <a:spcPts val="16529"/>
              </a:lnSpc>
            </a:pPr>
            <a:r>
              <a:rPr lang="en-US" sz="16205" dirty="0">
                <a:solidFill>
                  <a:srgbClr val="FFFFFF"/>
                </a:solidFill>
                <a:latin typeface="TAN Nimbus"/>
              </a:rPr>
              <a:t>Writers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519497" y="721678"/>
            <a:ext cx="3427828" cy="531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2"/>
              </a:lnSpc>
            </a:pPr>
            <a:r>
              <a:rPr lang="en-US" sz="3080" spc="428">
                <a:solidFill>
                  <a:srgbClr val="FFFFFF"/>
                </a:solidFill>
                <a:latin typeface="Glacial Indifference"/>
              </a:rPr>
              <a:t>2022-2023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750934" y="731203"/>
            <a:ext cx="3017569" cy="53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77B54A"/>
                </a:solidFill>
                <a:latin typeface="Glacial Indifference"/>
              </a:rPr>
              <a:t>Annual Report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156241" y="9166912"/>
            <a:ext cx="1859771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spc="389">
                <a:solidFill>
                  <a:srgbClr val="FFFFFF"/>
                </a:solidFill>
                <a:latin typeface="Glacial Indifference"/>
              </a:rPr>
              <a:t>Career.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052637" y="9217671"/>
            <a:ext cx="1396594" cy="464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2"/>
              </a:lnSpc>
            </a:pPr>
            <a:r>
              <a:rPr lang="en-US" sz="2694" spc="374">
                <a:solidFill>
                  <a:srgbClr val="FFFFFF"/>
                </a:solidFill>
                <a:latin typeface="Glacial Indifference"/>
              </a:rPr>
              <a:t>Craft.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71989" y="9166912"/>
            <a:ext cx="2325707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spc="389">
                <a:solidFill>
                  <a:srgbClr val="FFFFFF"/>
                </a:solidFill>
                <a:latin typeface="Glacial Indifference"/>
              </a:rPr>
              <a:t>Community.</a:t>
            </a:r>
          </a:p>
        </p:txBody>
      </p:sp>
      <p:sp>
        <p:nvSpPr>
          <p:cNvPr id="13" name="TextBox 13"/>
          <p:cNvSpPr txBox="1"/>
          <p:nvPr/>
        </p:nvSpPr>
        <p:spPr>
          <a:xfrm rot="5400000">
            <a:off x="13924873" y="4891087"/>
            <a:ext cx="6726004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spc="416">
                <a:solidFill>
                  <a:srgbClr val="FFFFFF"/>
                </a:solidFill>
                <a:latin typeface="Glacial Indifference"/>
              </a:rPr>
              <a:t>Willamettewriters.org</a:t>
            </a:r>
          </a:p>
        </p:txBody>
      </p:sp>
      <p:sp>
        <p:nvSpPr>
          <p:cNvPr id="14" name="AutoShape 14"/>
          <p:cNvSpPr/>
          <p:nvPr/>
        </p:nvSpPr>
        <p:spPr>
          <a:xfrm rot="-5400000">
            <a:off x="-3086100" y="5124450"/>
            <a:ext cx="822960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48967" y="2486458"/>
            <a:ext cx="7842811" cy="5726086"/>
            <a:chOff x="0" y="0"/>
            <a:chExt cx="10457081" cy="763478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4190" b="14190"/>
            <a:stretch>
              <a:fillRect/>
            </a:stretch>
          </p:blipFill>
          <p:spPr>
            <a:xfrm>
              <a:off x="0" y="0"/>
              <a:ext cx="10457081" cy="7634781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1028700" y="3004319"/>
            <a:ext cx="7929661" cy="4604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6"/>
              </a:lnSpc>
            </a:pPr>
            <a:r>
              <a:rPr lang="en-US" sz="4340" spc="603">
                <a:solidFill>
                  <a:srgbClr val="FFFFFF"/>
                </a:solidFill>
                <a:latin typeface="Glacial Indifference"/>
              </a:rPr>
              <a:t>Absolutely none of this is possible without our 73 year-round volunteers. They do everything from accounting to social media. We are all WW!</a:t>
            </a:r>
          </a:p>
        </p:txBody>
      </p:sp>
      <p:sp>
        <p:nvSpPr>
          <p:cNvPr id="5" name="Freeform 5"/>
          <p:cNvSpPr/>
          <p:nvPr/>
        </p:nvSpPr>
        <p:spPr>
          <a:xfrm rot="-5992725">
            <a:off x="807277" y="5345476"/>
            <a:ext cx="8505432" cy="11753738"/>
          </a:xfrm>
          <a:custGeom>
            <a:avLst/>
            <a:gdLst/>
            <a:ahLst/>
            <a:cxnLst/>
            <a:rect l="l" t="t" r="r" b="b"/>
            <a:pathLst>
              <a:path w="8505432" h="11753738">
                <a:moveTo>
                  <a:pt x="0" y="0"/>
                </a:moveTo>
                <a:lnTo>
                  <a:pt x="8505432" y="0"/>
                </a:lnTo>
                <a:lnTo>
                  <a:pt x="8505432" y="11753738"/>
                </a:lnTo>
                <a:lnTo>
                  <a:pt x="0" y="117537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1171575"/>
            <a:ext cx="16868021" cy="1079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07"/>
              </a:lnSpc>
            </a:pPr>
            <a:r>
              <a:rPr lang="en-US" sz="8046">
                <a:solidFill>
                  <a:srgbClr val="FFFFFF"/>
                </a:solidFill>
                <a:latin typeface="TAN Nimbus"/>
              </a:rPr>
              <a:t>Year-round Volunteers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579338" y="7293254"/>
            <a:ext cx="3121154" cy="2993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662"/>
              </a:lnSpc>
            </a:pPr>
            <a:r>
              <a:rPr lang="en-US" sz="22218">
                <a:solidFill>
                  <a:srgbClr val="FFFFFF"/>
                </a:solidFill>
                <a:latin typeface="Glacial Indifference Bold"/>
              </a:rPr>
              <a:t>73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5143500"/>
            <a:chOff x="0" y="0"/>
            <a:chExt cx="4816593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354667"/>
            </a:xfrm>
            <a:custGeom>
              <a:avLst/>
              <a:gdLst/>
              <a:ahLst/>
              <a:cxnLst/>
              <a:rect l="l" t="t" r="r" b="b"/>
              <a:pathLst>
                <a:path w="4816592" h="1354667">
                  <a:moveTo>
                    <a:pt x="0" y="0"/>
                  </a:moveTo>
                  <a:lnTo>
                    <a:pt x="4816592" y="0"/>
                  </a:lnTo>
                  <a:lnTo>
                    <a:pt x="4816592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04030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104747" y="9216928"/>
            <a:ext cx="440839" cy="440839"/>
          </a:xfrm>
          <a:custGeom>
            <a:avLst/>
            <a:gdLst/>
            <a:ahLst/>
            <a:cxnLst/>
            <a:rect l="l" t="t" r="r" b="b"/>
            <a:pathLst>
              <a:path w="440839" h="440839">
                <a:moveTo>
                  <a:pt x="0" y="0"/>
                </a:moveTo>
                <a:lnTo>
                  <a:pt x="440839" y="0"/>
                </a:lnTo>
                <a:lnTo>
                  <a:pt x="440839" y="440839"/>
                </a:lnTo>
                <a:lnTo>
                  <a:pt x="0" y="4408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582316" y="9274821"/>
            <a:ext cx="440839" cy="440839"/>
          </a:xfrm>
          <a:custGeom>
            <a:avLst/>
            <a:gdLst/>
            <a:ahLst/>
            <a:cxnLst/>
            <a:rect l="l" t="t" r="r" b="b"/>
            <a:pathLst>
              <a:path w="440839" h="440839">
                <a:moveTo>
                  <a:pt x="0" y="0"/>
                </a:moveTo>
                <a:lnTo>
                  <a:pt x="440839" y="0"/>
                </a:lnTo>
                <a:lnTo>
                  <a:pt x="440839" y="440840"/>
                </a:lnTo>
                <a:lnTo>
                  <a:pt x="0" y="4408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271989" y="3601463"/>
            <a:ext cx="13744023" cy="4285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29"/>
              </a:lnSpc>
            </a:pPr>
            <a:r>
              <a:rPr lang="en-US" sz="16205" dirty="0">
                <a:solidFill>
                  <a:srgbClr val="FFFFFF"/>
                </a:solidFill>
                <a:latin typeface="TAN Nimbus"/>
              </a:rPr>
              <a:t>In the Numbers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519497" y="721678"/>
            <a:ext cx="3427828" cy="531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2"/>
              </a:lnSpc>
            </a:pPr>
            <a:r>
              <a:rPr lang="en-US" sz="3080" spc="428">
                <a:solidFill>
                  <a:srgbClr val="FFFFFF"/>
                </a:solidFill>
                <a:latin typeface="Glacial Indifference"/>
              </a:rPr>
              <a:t>2022-2023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750934" y="731203"/>
            <a:ext cx="3017569" cy="53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77B54A"/>
                </a:solidFill>
                <a:latin typeface="Glacial Indifference"/>
              </a:rPr>
              <a:t>Annual Report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156241" y="9166912"/>
            <a:ext cx="1859771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spc="389">
                <a:solidFill>
                  <a:srgbClr val="FFFFFF"/>
                </a:solidFill>
                <a:latin typeface="Glacial Indifference"/>
              </a:rPr>
              <a:t>Career.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052637" y="9217671"/>
            <a:ext cx="1396594" cy="464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2"/>
              </a:lnSpc>
            </a:pPr>
            <a:r>
              <a:rPr lang="en-US" sz="2694" spc="374">
                <a:solidFill>
                  <a:srgbClr val="FFFFFF"/>
                </a:solidFill>
                <a:latin typeface="Glacial Indifference"/>
              </a:rPr>
              <a:t>Craft.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71989" y="9166912"/>
            <a:ext cx="2325707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spc="389">
                <a:solidFill>
                  <a:srgbClr val="FFFFFF"/>
                </a:solidFill>
                <a:latin typeface="Glacial Indifference"/>
              </a:rPr>
              <a:t>Community.</a:t>
            </a:r>
          </a:p>
        </p:txBody>
      </p:sp>
      <p:sp>
        <p:nvSpPr>
          <p:cNvPr id="13" name="TextBox 13"/>
          <p:cNvSpPr txBox="1"/>
          <p:nvPr/>
        </p:nvSpPr>
        <p:spPr>
          <a:xfrm rot="5400000">
            <a:off x="13924873" y="4891087"/>
            <a:ext cx="6726004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spc="416">
                <a:solidFill>
                  <a:srgbClr val="FFFFFF"/>
                </a:solidFill>
                <a:latin typeface="Glacial Indifference"/>
              </a:rPr>
              <a:t>Willamettewriters.org</a:t>
            </a:r>
          </a:p>
        </p:txBody>
      </p:sp>
      <p:sp>
        <p:nvSpPr>
          <p:cNvPr id="14" name="AutoShape 14"/>
          <p:cNvSpPr/>
          <p:nvPr/>
        </p:nvSpPr>
        <p:spPr>
          <a:xfrm rot="-5400000">
            <a:off x="-3086100" y="5124450"/>
            <a:ext cx="822960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14499" y="1790700"/>
            <a:ext cx="14859001" cy="1306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973"/>
              </a:lnSpc>
            </a:pPr>
            <a:r>
              <a:rPr lang="en-US" sz="9777" dirty="0">
                <a:solidFill>
                  <a:srgbClr val="FFFFFF"/>
                </a:solidFill>
                <a:latin typeface="TAN Nimbus"/>
              </a:rPr>
              <a:t>Our </a:t>
            </a:r>
            <a:r>
              <a:rPr lang="en-US" sz="9777" dirty="0">
                <a:solidFill>
                  <a:srgbClr val="77B64A"/>
                </a:solidFill>
                <a:latin typeface="TAN Nimbus"/>
              </a:rPr>
              <a:t>strategic</a:t>
            </a:r>
            <a:r>
              <a:rPr lang="en-US" sz="9777" dirty="0">
                <a:solidFill>
                  <a:srgbClr val="FFFFFF"/>
                </a:solidFill>
                <a:latin typeface="TAN Nimbus"/>
              </a:rPr>
              <a:t> goal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14499" y="3480625"/>
            <a:ext cx="14516100" cy="5411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560"/>
              </a:lnSpc>
            </a:pPr>
            <a:r>
              <a:rPr lang="en-US" sz="5400" spc="603" dirty="0">
                <a:solidFill>
                  <a:srgbClr val="FFFFFF"/>
                </a:solidFill>
                <a:latin typeface="Glacial Indifference"/>
              </a:rPr>
              <a:t>Launch hybrid programming across Oregon and Southwest Washington and continue to decrease programming fees while ensuring a stable financial future for the organization.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6347" y="3801626"/>
            <a:ext cx="3938726" cy="5456674"/>
          </a:xfrm>
          <a:custGeom>
            <a:avLst/>
            <a:gdLst/>
            <a:ahLst/>
            <a:cxnLst/>
            <a:rect l="l" t="t" r="r" b="b"/>
            <a:pathLst>
              <a:path w="3938726" h="5456674">
                <a:moveTo>
                  <a:pt x="0" y="0"/>
                </a:moveTo>
                <a:lnTo>
                  <a:pt x="3938726" y="0"/>
                </a:lnTo>
                <a:lnTo>
                  <a:pt x="3938726" y="5456674"/>
                </a:lnTo>
                <a:lnTo>
                  <a:pt x="0" y="5456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865670" y="1538530"/>
            <a:ext cx="16556660" cy="1309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73"/>
              </a:lnSpc>
            </a:pPr>
            <a:r>
              <a:rPr lang="en-US" sz="9777">
                <a:solidFill>
                  <a:srgbClr val="FFFFFF"/>
                </a:solidFill>
                <a:latin typeface="TAN Nimbus"/>
              </a:rPr>
              <a:t>The four-legged stool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333752" y="3941261"/>
            <a:ext cx="10617878" cy="5063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37411" lvl="1" indent="-618706">
              <a:lnSpc>
                <a:spcPts val="8023"/>
              </a:lnSpc>
              <a:buFont typeface="Arial"/>
              <a:buChar char="•"/>
            </a:pPr>
            <a:r>
              <a:rPr lang="en-US" sz="5731" spc="796">
                <a:solidFill>
                  <a:srgbClr val="FFFFFF"/>
                </a:solidFill>
                <a:latin typeface="Glacial Indifference"/>
              </a:rPr>
              <a:t>Membership Dues</a:t>
            </a:r>
          </a:p>
          <a:p>
            <a:pPr marL="1237411" lvl="1" indent="-618706">
              <a:lnSpc>
                <a:spcPts val="8023"/>
              </a:lnSpc>
              <a:buFont typeface="Arial"/>
              <a:buChar char="•"/>
            </a:pPr>
            <a:r>
              <a:rPr lang="en-US" sz="5731" spc="796">
                <a:solidFill>
                  <a:srgbClr val="FFFFFF"/>
                </a:solidFill>
                <a:latin typeface="Glacial Indifference"/>
              </a:rPr>
              <a:t>Programming Fees</a:t>
            </a:r>
          </a:p>
          <a:p>
            <a:pPr marL="1237411" lvl="1" indent="-618706">
              <a:lnSpc>
                <a:spcPts val="8023"/>
              </a:lnSpc>
              <a:buFont typeface="Arial"/>
              <a:buChar char="•"/>
            </a:pPr>
            <a:r>
              <a:rPr lang="en-US" sz="5731" spc="796">
                <a:solidFill>
                  <a:srgbClr val="FFFFFF"/>
                </a:solidFill>
                <a:latin typeface="Glacial Indifference"/>
              </a:rPr>
              <a:t>Individual Donations &amp; Sponsorships</a:t>
            </a:r>
          </a:p>
          <a:p>
            <a:pPr marL="1237411" lvl="1" indent="-618706">
              <a:lnSpc>
                <a:spcPts val="8023"/>
              </a:lnSpc>
              <a:buFont typeface="Arial"/>
              <a:buChar char="•"/>
            </a:pPr>
            <a:r>
              <a:rPr lang="en-US" sz="5731" spc="796">
                <a:solidFill>
                  <a:srgbClr val="FFFFFF"/>
                </a:solidFill>
                <a:latin typeface="Glacial Indifference"/>
              </a:rPr>
              <a:t>Grants &amp; Foundations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36458" y="540067"/>
            <a:ext cx="9522842" cy="8805863"/>
            <a:chOff x="0" y="8889"/>
            <a:chExt cx="12697123" cy="11741151"/>
          </a:xfrm>
        </p:grpSpPr>
        <p:sp>
          <p:nvSpPr>
            <p:cNvPr id="3" name="TextBox 3"/>
            <p:cNvSpPr txBox="1"/>
            <p:nvPr/>
          </p:nvSpPr>
          <p:spPr>
            <a:xfrm>
              <a:off x="6146157" y="8889"/>
              <a:ext cx="3243061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spc="333" dirty="0">
                  <a:solidFill>
                    <a:srgbClr val="FFFFFF"/>
                  </a:solidFill>
                  <a:latin typeface="Glacial Indifference"/>
                </a:rPr>
                <a:t>2021    2022   </a:t>
              </a:r>
            </a:p>
          </p:txBody>
        </p: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5654873" y="162560"/>
              <a:ext cx="1984474" cy="152400"/>
              <a:chOff x="3244751" y="-619760"/>
              <a:chExt cx="1984474" cy="152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3244751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5076825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77B54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2715419" y="11215370"/>
              <a:ext cx="1768277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333">
                  <a:solidFill>
                    <a:srgbClr val="FFFFFF"/>
                  </a:solidFill>
                  <a:latin typeface="Glacial Indifference"/>
                </a:rPr>
                <a:t>Member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425827" y="11215370"/>
              <a:ext cx="1619548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333">
                  <a:solidFill>
                    <a:srgbClr val="FFFFFF"/>
                  </a:solidFill>
                  <a:latin typeface="Glacial Indifference"/>
                </a:rPr>
                <a:t>Donate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354068" y="11215371"/>
              <a:ext cx="1522412" cy="5346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333" dirty="0">
                  <a:solidFill>
                    <a:srgbClr val="FFFFFF"/>
                  </a:solidFill>
                  <a:latin typeface="Glacial Indifference"/>
                </a:rPr>
                <a:t>Fees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746482" y="11215370"/>
              <a:ext cx="1522412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333">
                  <a:solidFill>
                    <a:srgbClr val="FFFFFF"/>
                  </a:solidFill>
                  <a:latin typeface="Glacial Indifference"/>
                </a:rPr>
                <a:t>Grants</a:t>
              </a:r>
            </a:p>
          </p:txBody>
        </p: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2410123" y="782320"/>
              <a:ext cx="10287000" cy="10287000"/>
              <a:chOff x="0" y="0"/>
              <a:chExt cx="10287000" cy="10287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0" y="256540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0" y="51371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0" y="770890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0" y="486410"/>
              <a:ext cx="2206923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 spc="333">
                  <a:solidFill>
                    <a:srgbClr val="FFFFFF"/>
                  </a:solidFill>
                  <a:latin typeface="Glacial Indifference"/>
                </a:rPr>
                <a:t>$100,000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04490" y="3058160"/>
              <a:ext cx="2002433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 spc="333">
                  <a:solidFill>
                    <a:srgbClr val="FFFFFF"/>
                  </a:solidFill>
                  <a:latin typeface="Glacial Indifference"/>
                </a:rPr>
                <a:t>$75,000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77205" y="5629910"/>
              <a:ext cx="2029718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 spc="333">
                  <a:solidFill>
                    <a:srgbClr val="FFFFFF"/>
                  </a:solidFill>
                  <a:latin typeface="Glacial Indifference"/>
                </a:rPr>
                <a:t>$50,000 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54880" y="8201660"/>
              <a:ext cx="2052042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 spc="333">
                  <a:solidFill>
                    <a:srgbClr val="FFFFFF"/>
                  </a:solidFill>
                  <a:latin typeface="Glacial Indifference"/>
                </a:rPr>
                <a:t>$25,000 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60202" y="10773410"/>
              <a:ext cx="746720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 spc="333">
                  <a:solidFill>
                    <a:srgbClr val="FFFFFF"/>
                  </a:solidFill>
                  <a:latin typeface="Glacial Indifference"/>
                </a:rPr>
                <a:t>$0 </a:t>
              </a:r>
            </a:p>
          </p:txBody>
        </p: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>
              <a:off x="2410123" y="1066886"/>
              <a:ext cx="10287000" cy="10002434"/>
              <a:chOff x="0" y="284566"/>
              <a:chExt cx="10287000" cy="10002434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5740174"/>
                <a:ext cx="1176734" cy="4546826"/>
              </a:xfrm>
              <a:custGeom>
                <a:avLst/>
                <a:gdLst/>
                <a:ahLst/>
                <a:cxnLst/>
                <a:rect l="l" t="t" r="r" b="b"/>
                <a:pathLst>
                  <a:path w="1176734" h="4546826">
                    <a:moveTo>
                      <a:pt x="0" y="4546826"/>
                    </a:moveTo>
                    <a:lnTo>
                      <a:pt x="0" y="94139"/>
                    </a:lnTo>
                    <a:cubicBezTo>
                      <a:pt x="0" y="69172"/>
                      <a:pt x="9918" y="45227"/>
                      <a:pt x="27573" y="27573"/>
                    </a:cubicBezTo>
                    <a:cubicBezTo>
                      <a:pt x="45227" y="9918"/>
                      <a:pt x="69172" y="0"/>
                      <a:pt x="94139" y="0"/>
                    </a:cubicBezTo>
                    <a:lnTo>
                      <a:pt x="1082596" y="0"/>
                    </a:lnTo>
                    <a:cubicBezTo>
                      <a:pt x="1107563" y="0"/>
                      <a:pt x="1131507" y="9918"/>
                      <a:pt x="1149162" y="27573"/>
                    </a:cubicBezTo>
                    <a:cubicBezTo>
                      <a:pt x="1166816" y="45227"/>
                      <a:pt x="1176734" y="69172"/>
                      <a:pt x="1176734" y="94139"/>
                    </a:cubicBezTo>
                    <a:lnTo>
                      <a:pt x="1176734" y="454682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2636044" y="9275702"/>
                <a:ext cx="1176734" cy="1011298"/>
              </a:xfrm>
              <a:custGeom>
                <a:avLst/>
                <a:gdLst/>
                <a:ahLst/>
                <a:cxnLst/>
                <a:rect l="l" t="t" r="r" b="b"/>
                <a:pathLst>
                  <a:path w="1176734" h="1011298">
                    <a:moveTo>
                      <a:pt x="0" y="1011298"/>
                    </a:moveTo>
                    <a:lnTo>
                      <a:pt x="0" y="94138"/>
                    </a:lnTo>
                    <a:cubicBezTo>
                      <a:pt x="0" y="42147"/>
                      <a:pt x="42147" y="0"/>
                      <a:pt x="94139" y="0"/>
                    </a:cubicBezTo>
                    <a:lnTo>
                      <a:pt x="1082595" y="0"/>
                    </a:lnTo>
                    <a:cubicBezTo>
                      <a:pt x="1134587" y="0"/>
                      <a:pt x="1176734" y="42147"/>
                      <a:pt x="1176734" y="94138"/>
                    </a:cubicBezTo>
                    <a:lnTo>
                      <a:pt x="1176734" y="101129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5272088" y="3123112"/>
                <a:ext cx="1176734" cy="7163888"/>
              </a:xfrm>
              <a:custGeom>
                <a:avLst/>
                <a:gdLst/>
                <a:ahLst/>
                <a:cxnLst/>
                <a:rect l="l" t="t" r="r" b="b"/>
                <a:pathLst>
                  <a:path w="1176734" h="7163888">
                    <a:moveTo>
                      <a:pt x="0" y="7163888"/>
                    </a:moveTo>
                    <a:lnTo>
                      <a:pt x="0" y="94138"/>
                    </a:lnTo>
                    <a:cubicBezTo>
                      <a:pt x="0" y="69171"/>
                      <a:pt x="9917" y="45227"/>
                      <a:pt x="27572" y="27572"/>
                    </a:cubicBezTo>
                    <a:cubicBezTo>
                      <a:pt x="45227" y="9918"/>
                      <a:pt x="69171" y="0"/>
                      <a:pt x="94138" y="0"/>
                    </a:cubicBezTo>
                    <a:lnTo>
                      <a:pt x="1082595" y="0"/>
                    </a:lnTo>
                    <a:cubicBezTo>
                      <a:pt x="1107562" y="0"/>
                      <a:pt x="1131507" y="9918"/>
                      <a:pt x="1149161" y="27572"/>
                    </a:cubicBezTo>
                    <a:cubicBezTo>
                      <a:pt x="1166816" y="45227"/>
                      <a:pt x="1176734" y="69171"/>
                      <a:pt x="1176734" y="94138"/>
                    </a:cubicBezTo>
                    <a:lnTo>
                      <a:pt x="1176734" y="716388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7908131" y="8414383"/>
                <a:ext cx="1176734" cy="1872617"/>
              </a:xfrm>
              <a:custGeom>
                <a:avLst/>
                <a:gdLst/>
                <a:ahLst/>
                <a:cxnLst/>
                <a:rect l="l" t="t" r="r" b="b"/>
                <a:pathLst>
                  <a:path w="1176734" h="1872617">
                    <a:moveTo>
                      <a:pt x="0" y="1872617"/>
                    </a:moveTo>
                    <a:lnTo>
                      <a:pt x="0" y="94138"/>
                    </a:lnTo>
                    <a:cubicBezTo>
                      <a:pt x="0" y="42147"/>
                      <a:pt x="42147" y="0"/>
                      <a:pt x="94139" y="0"/>
                    </a:cubicBezTo>
                    <a:lnTo>
                      <a:pt x="1082596" y="0"/>
                    </a:lnTo>
                    <a:cubicBezTo>
                      <a:pt x="1134588" y="0"/>
                      <a:pt x="1176735" y="42147"/>
                      <a:pt x="1176735" y="94138"/>
                    </a:cubicBezTo>
                    <a:lnTo>
                      <a:pt x="1176735" y="187261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1202134" y="5853283"/>
                <a:ext cx="1176734" cy="4433717"/>
              </a:xfrm>
              <a:custGeom>
                <a:avLst/>
                <a:gdLst/>
                <a:ahLst/>
                <a:cxnLst/>
                <a:rect l="l" t="t" r="r" b="b"/>
                <a:pathLst>
                  <a:path w="1176734" h="4433717">
                    <a:moveTo>
                      <a:pt x="0" y="4433717"/>
                    </a:moveTo>
                    <a:lnTo>
                      <a:pt x="0" y="94139"/>
                    </a:lnTo>
                    <a:cubicBezTo>
                      <a:pt x="0" y="69172"/>
                      <a:pt x="9918" y="45227"/>
                      <a:pt x="27573" y="27573"/>
                    </a:cubicBezTo>
                    <a:cubicBezTo>
                      <a:pt x="45227" y="9918"/>
                      <a:pt x="69172" y="0"/>
                      <a:pt x="94139" y="0"/>
                    </a:cubicBezTo>
                    <a:lnTo>
                      <a:pt x="1082596" y="0"/>
                    </a:lnTo>
                    <a:cubicBezTo>
                      <a:pt x="1107563" y="0"/>
                      <a:pt x="1131508" y="9918"/>
                      <a:pt x="1149162" y="27573"/>
                    </a:cubicBezTo>
                    <a:cubicBezTo>
                      <a:pt x="1166817" y="45227"/>
                      <a:pt x="1176735" y="69172"/>
                      <a:pt x="1176735" y="94139"/>
                    </a:cubicBezTo>
                    <a:lnTo>
                      <a:pt x="1176735" y="4433717"/>
                    </a:lnTo>
                    <a:close/>
                  </a:path>
                </a:pathLst>
              </a:custGeom>
              <a:solidFill>
                <a:srgbClr val="77B54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3838178" y="6079336"/>
                <a:ext cx="1176734" cy="4207664"/>
              </a:xfrm>
              <a:custGeom>
                <a:avLst/>
                <a:gdLst/>
                <a:ahLst/>
                <a:cxnLst/>
                <a:rect l="l" t="t" r="r" b="b"/>
                <a:pathLst>
                  <a:path w="1176734" h="4207664">
                    <a:moveTo>
                      <a:pt x="0" y="4207664"/>
                    </a:moveTo>
                    <a:lnTo>
                      <a:pt x="0" y="94139"/>
                    </a:lnTo>
                    <a:cubicBezTo>
                      <a:pt x="0" y="69172"/>
                      <a:pt x="9918" y="45227"/>
                      <a:pt x="27573" y="27573"/>
                    </a:cubicBezTo>
                    <a:cubicBezTo>
                      <a:pt x="45227" y="9918"/>
                      <a:pt x="69172" y="0"/>
                      <a:pt x="94139" y="0"/>
                    </a:cubicBezTo>
                    <a:lnTo>
                      <a:pt x="1082596" y="0"/>
                    </a:lnTo>
                    <a:cubicBezTo>
                      <a:pt x="1107563" y="0"/>
                      <a:pt x="1131507" y="9918"/>
                      <a:pt x="1149162" y="27573"/>
                    </a:cubicBezTo>
                    <a:cubicBezTo>
                      <a:pt x="1166817" y="45227"/>
                      <a:pt x="1176734" y="69172"/>
                      <a:pt x="1176734" y="94139"/>
                    </a:cubicBezTo>
                    <a:lnTo>
                      <a:pt x="1176734" y="4207664"/>
                    </a:lnTo>
                    <a:close/>
                  </a:path>
                </a:pathLst>
              </a:custGeom>
              <a:solidFill>
                <a:srgbClr val="77B54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6474222" y="284566"/>
                <a:ext cx="1176734" cy="10002434"/>
              </a:xfrm>
              <a:custGeom>
                <a:avLst/>
                <a:gdLst/>
                <a:ahLst/>
                <a:cxnLst/>
                <a:rect l="l" t="t" r="r" b="b"/>
                <a:pathLst>
                  <a:path w="1176734" h="10002434">
                    <a:moveTo>
                      <a:pt x="0" y="10002434"/>
                    </a:moveTo>
                    <a:lnTo>
                      <a:pt x="0" y="94139"/>
                    </a:lnTo>
                    <a:cubicBezTo>
                      <a:pt x="0" y="42148"/>
                      <a:pt x="42147" y="1"/>
                      <a:pt x="94138" y="0"/>
                    </a:cubicBezTo>
                    <a:lnTo>
                      <a:pt x="1082596" y="0"/>
                    </a:lnTo>
                    <a:cubicBezTo>
                      <a:pt x="1134587" y="1"/>
                      <a:pt x="1176734" y="42148"/>
                      <a:pt x="1176734" y="94139"/>
                    </a:cubicBezTo>
                    <a:lnTo>
                      <a:pt x="1176734" y="10002434"/>
                    </a:lnTo>
                    <a:close/>
                  </a:path>
                </a:pathLst>
              </a:custGeom>
              <a:solidFill>
                <a:srgbClr val="77B54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9110266" y="9689459"/>
                <a:ext cx="1176734" cy="597541"/>
              </a:xfrm>
              <a:custGeom>
                <a:avLst/>
                <a:gdLst/>
                <a:ahLst/>
                <a:cxnLst/>
                <a:rect l="l" t="t" r="r" b="b"/>
                <a:pathLst>
                  <a:path w="1176734" h="597541">
                    <a:moveTo>
                      <a:pt x="0" y="597541"/>
                    </a:moveTo>
                    <a:lnTo>
                      <a:pt x="0" y="94139"/>
                    </a:lnTo>
                    <a:cubicBezTo>
                      <a:pt x="0" y="69172"/>
                      <a:pt x="9918" y="45227"/>
                      <a:pt x="27572" y="27573"/>
                    </a:cubicBezTo>
                    <a:cubicBezTo>
                      <a:pt x="45227" y="9918"/>
                      <a:pt x="69171" y="0"/>
                      <a:pt x="94139" y="0"/>
                    </a:cubicBezTo>
                    <a:lnTo>
                      <a:pt x="1082596" y="0"/>
                    </a:lnTo>
                    <a:cubicBezTo>
                      <a:pt x="1107563" y="0"/>
                      <a:pt x="1131507" y="9918"/>
                      <a:pt x="1149162" y="27573"/>
                    </a:cubicBezTo>
                    <a:cubicBezTo>
                      <a:pt x="1166816" y="45227"/>
                      <a:pt x="1176734" y="69172"/>
                      <a:pt x="1176734" y="94139"/>
                    </a:cubicBezTo>
                    <a:lnTo>
                      <a:pt x="1176734" y="597541"/>
                    </a:lnTo>
                    <a:close/>
                  </a:path>
                </a:pathLst>
              </a:custGeom>
              <a:solidFill>
                <a:srgbClr val="77B54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2" name="TextBox 32"/>
          <p:cNvSpPr txBox="1"/>
          <p:nvPr/>
        </p:nvSpPr>
        <p:spPr>
          <a:xfrm>
            <a:off x="865670" y="1538530"/>
            <a:ext cx="7323013" cy="1309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73"/>
              </a:lnSpc>
            </a:pPr>
            <a:r>
              <a:rPr lang="en-US" sz="9777">
                <a:solidFill>
                  <a:srgbClr val="FFFFFF"/>
                </a:solidFill>
                <a:latin typeface="TAN Nimbus"/>
              </a:rPr>
              <a:t>Income</a:t>
            </a:r>
          </a:p>
        </p:txBody>
      </p:sp>
      <p:sp>
        <p:nvSpPr>
          <p:cNvPr id="33" name="Freeform 33"/>
          <p:cNvSpPr/>
          <p:nvPr/>
        </p:nvSpPr>
        <p:spPr>
          <a:xfrm>
            <a:off x="1626347" y="3801626"/>
            <a:ext cx="3938726" cy="5456674"/>
          </a:xfrm>
          <a:custGeom>
            <a:avLst/>
            <a:gdLst/>
            <a:ahLst/>
            <a:cxnLst/>
            <a:rect l="l" t="t" r="r" b="b"/>
            <a:pathLst>
              <a:path w="3938726" h="5456674">
                <a:moveTo>
                  <a:pt x="0" y="0"/>
                </a:moveTo>
                <a:lnTo>
                  <a:pt x="3938726" y="0"/>
                </a:lnTo>
                <a:lnTo>
                  <a:pt x="3938726" y="5456674"/>
                </a:lnTo>
                <a:lnTo>
                  <a:pt x="0" y="5456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92511" y="5945393"/>
            <a:ext cx="7302979" cy="10117477"/>
          </a:xfrm>
          <a:custGeom>
            <a:avLst/>
            <a:gdLst/>
            <a:ahLst/>
            <a:cxnLst/>
            <a:rect l="l" t="t" r="r" b="b"/>
            <a:pathLst>
              <a:path w="7302979" h="10117477">
                <a:moveTo>
                  <a:pt x="0" y="0"/>
                </a:moveTo>
                <a:lnTo>
                  <a:pt x="7302978" y="0"/>
                </a:lnTo>
                <a:lnTo>
                  <a:pt x="7302978" y="10117478"/>
                </a:lnTo>
                <a:lnTo>
                  <a:pt x="0" y="101174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594308" y="1467529"/>
            <a:ext cx="10183625" cy="517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8"/>
              </a:lnSpc>
            </a:pPr>
            <a:r>
              <a:rPr lang="en-US" sz="3871">
                <a:solidFill>
                  <a:srgbClr val="FFFFFF"/>
                </a:solidFill>
                <a:latin typeface="TAN Nimbus"/>
              </a:rPr>
              <a:t>Member Support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863120" y="778960"/>
            <a:ext cx="10372693" cy="517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8"/>
              </a:lnSpc>
            </a:pPr>
            <a:r>
              <a:rPr lang="en-US" sz="3871">
                <a:solidFill>
                  <a:srgbClr val="FFFFFF"/>
                </a:solidFill>
                <a:latin typeface="TAN Nimbus"/>
              </a:rPr>
              <a:t>Chapter Programming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63120" y="2156097"/>
            <a:ext cx="10372693" cy="517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8"/>
              </a:lnSpc>
            </a:pPr>
            <a:r>
              <a:rPr lang="en-US" sz="3871">
                <a:solidFill>
                  <a:srgbClr val="FFFFFF"/>
                </a:solidFill>
                <a:latin typeface="TAN Nimbus"/>
              </a:rPr>
              <a:t>Conference Hotel &amp; Programming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863120" y="3505443"/>
            <a:ext cx="10372693" cy="517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8"/>
              </a:lnSpc>
            </a:pPr>
            <a:r>
              <a:rPr lang="en-US" sz="3871">
                <a:solidFill>
                  <a:srgbClr val="FFFFFF"/>
                </a:solidFill>
                <a:latin typeface="TAN Nimbus"/>
              </a:rPr>
              <a:t>Office Staff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052187" y="2839904"/>
            <a:ext cx="10183625" cy="517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8"/>
              </a:lnSpc>
            </a:pPr>
            <a:r>
              <a:rPr lang="en-US" sz="3871">
                <a:solidFill>
                  <a:srgbClr val="FFFFFF"/>
                </a:solidFill>
                <a:latin typeface="TAN Nimbus"/>
              </a:rPr>
              <a:t>Utilities &amp; Supplies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57654" y="5323500"/>
            <a:ext cx="10183625" cy="517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8"/>
              </a:lnSpc>
            </a:pPr>
            <a:r>
              <a:rPr lang="en-US" sz="3871">
                <a:solidFill>
                  <a:srgbClr val="FFFFFF"/>
                </a:solidFill>
                <a:latin typeface="TAN Nimbus"/>
              </a:rPr>
              <a:t>Website Hosting &amp; Software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957654" y="4155912"/>
            <a:ext cx="10372693" cy="517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8"/>
              </a:lnSpc>
            </a:pPr>
            <a:r>
              <a:rPr lang="en-US" sz="3871">
                <a:solidFill>
                  <a:srgbClr val="FFFFFF"/>
                </a:solidFill>
                <a:latin typeface="TAN Nimbus"/>
              </a:rPr>
              <a:t>Accounting &amp; Legal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57654" y="4739706"/>
            <a:ext cx="10372693" cy="517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8"/>
              </a:lnSpc>
            </a:pPr>
            <a:r>
              <a:rPr lang="en-US" sz="3871">
                <a:solidFill>
                  <a:srgbClr val="FFFFFF"/>
                </a:solidFill>
                <a:latin typeface="TAN Nimbus"/>
              </a:rPr>
              <a:t>Insurance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76446" y="694372"/>
            <a:ext cx="9622780" cy="8858348"/>
            <a:chOff x="0" y="-57150"/>
            <a:chExt cx="12830373" cy="11811130"/>
          </a:xfrm>
        </p:grpSpPr>
        <p:sp>
          <p:nvSpPr>
            <p:cNvPr id="3" name="TextBox 3"/>
            <p:cNvSpPr txBox="1"/>
            <p:nvPr/>
          </p:nvSpPr>
          <p:spPr>
            <a:xfrm>
              <a:off x="6092924" y="-57149"/>
              <a:ext cx="1527275" cy="5435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spc="333" dirty="0">
                  <a:solidFill>
                    <a:srgbClr val="FFFFFF"/>
                  </a:solidFill>
                  <a:latin typeface="Glacial Indifference"/>
                </a:rPr>
                <a:t>2021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924997" y="-57150"/>
              <a:ext cx="1527273" cy="5435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spc="333" dirty="0">
                  <a:solidFill>
                    <a:srgbClr val="FFFFFF"/>
                  </a:solidFill>
                  <a:latin typeface="Glacial Indifference"/>
                </a:rPr>
                <a:t>2022</a:t>
              </a:r>
            </a:p>
          </p:txBody>
        </p: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5788124" y="162560"/>
              <a:ext cx="1984474" cy="152400"/>
              <a:chOff x="3244751" y="-619760"/>
              <a:chExt cx="1984474" cy="152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3244751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5076825" y="-619760"/>
                <a:ext cx="1524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52400">
                    <a:moveTo>
                      <a:pt x="152400" y="139700"/>
                    </a:moveTo>
                    <a:lnTo>
                      <a:pt x="152400" y="12700"/>
                    </a:lnTo>
                    <a:cubicBezTo>
                      <a:pt x="152400" y="5686"/>
                      <a:pt x="146714" y="0"/>
                      <a:pt x="139700" y="0"/>
                    </a:cubicBezTo>
                    <a:lnTo>
                      <a:pt x="12700" y="0"/>
                    </a:lnTo>
                    <a:cubicBezTo>
                      <a:pt x="5686" y="0"/>
                      <a:pt x="0" y="5686"/>
                      <a:pt x="0" y="12700"/>
                    </a:cubicBezTo>
                    <a:lnTo>
                      <a:pt x="0" y="139700"/>
                    </a:lnTo>
                    <a:cubicBezTo>
                      <a:pt x="0" y="146714"/>
                      <a:pt x="5686" y="152400"/>
                      <a:pt x="12700" y="152400"/>
                    </a:cubicBezTo>
                    <a:lnTo>
                      <a:pt x="139700" y="152400"/>
                    </a:lnTo>
                    <a:cubicBezTo>
                      <a:pt x="146714" y="152400"/>
                      <a:pt x="152400" y="146714"/>
                      <a:pt x="152400" y="139700"/>
                    </a:cubicBezTo>
                    <a:close/>
                  </a:path>
                </a:pathLst>
              </a:custGeom>
              <a:solidFill>
                <a:srgbClr val="77B54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3988495" y="11215369"/>
              <a:ext cx="2104429" cy="5346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333" dirty="0">
                  <a:solidFill>
                    <a:srgbClr val="FFFFFF"/>
                  </a:solidFill>
                  <a:latin typeface="Glacial Indifference"/>
                </a:rPr>
                <a:t>Revenue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9417794" y="11215371"/>
              <a:ext cx="2540277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333" dirty="0">
                  <a:solidFill>
                    <a:srgbClr val="FFFFFF"/>
                  </a:solidFill>
                  <a:latin typeface="Glacial Indifference"/>
                </a:rPr>
                <a:t>Expenses</a:t>
              </a:r>
            </a:p>
          </p:txBody>
        </p: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2543373" y="782320"/>
              <a:ext cx="10287000" cy="10287000"/>
              <a:chOff x="0" y="0"/>
              <a:chExt cx="10287000" cy="10287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0" y="256540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0" y="51371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0" y="770890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0" y="486410"/>
              <a:ext cx="2340173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 spc="333">
                  <a:solidFill>
                    <a:srgbClr val="FFFFFF"/>
                  </a:solidFill>
                  <a:latin typeface="Glacial Indifference"/>
                </a:rPr>
                <a:t>$200,000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37319" y="3058160"/>
              <a:ext cx="2202855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 spc="333">
                  <a:solidFill>
                    <a:srgbClr val="FFFFFF"/>
                  </a:solidFill>
                  <a:latin typeface="Glacial Indifference"/>
                </a:rPr>
                <a:t>$150,000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33251" y="5629910"/>
              <a:ext cx="2206923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 spc="333">
                  <a:solidFill>
                    <a:srgbClr val="FFFFFF"/>
                  </a:solidFill>
                  <a:latin typeface="Glacial Indifference"/>
                </a:rPr>
                <a:t>$100,000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10455" y="8201660"/>
              <a:ext cx="2029718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 spc="333">
                  <a:solidFill>
                    <a:srgbClr val="FFFFFF"/>
                  </a:solidFill>
                  <a:latin typeface="Glacial Indifference"/>
                </a:rPr>
                <a:t>$50,000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593453" y="10773410"/>
              <a:ext cx="746720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 spc="333">
                  <a:solidFill>
                    <a:srgbClr val="FFFFFF"/>
                  </a:solidFill>
                  <a:latin typeface="Glacial Indifference"/>
                </a:rPr>
                <a:t>$0 </a:t>
              </a:r>
            </a:p>
          </p:txBody>
        </p:sp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>
              <a:off x="2543373" y="1196554"/>
              <a:ext cx="10287000" cy="9872766"/>
              <a:chOff x="0" y="414234"/>
              <a:chExt cx="10287000" cy="9872766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2917900"/>
                <a:ext cx="2366169" cy="7369100"/>
              </a:xfrm>
              <a:custGeom>
                <a:avLst/>
                <a:gdLst/>
                <a:ahLst/>
                <a:cxnLst/>
                <a:rect l="l" t="t" r="r" b="b"/>
                <a:pathLst>
                  <a:path w="2366169" h="7369100">
                    <a:moveTo>
                      <a:pt x="0" y="7369100"/>
                    </a:moveTo>
                    <a:lnTo>
                      <a:pt x="0" y="189293"/>
                    </a:lnTo>
                    <a:cubicBezTo>
                      <a:pt x="0" y="139090"/>
                      <a:pt x="19943" y="90942"/>
                      <a:pt x="55443" y="55443"/>
                    </a:cubicBezTo>
                    <a:cubicBezTo>
                      <a:pt x="90942" y="19943"/>
                      <a:pt x="139090" y="0"/>
                      <a:pt x="189293" y="0"/>
                    </a:cubicBezTo>
                    <a:lnTo>
                      <a:pt x="2176875" y="0"/>
                    </a:lnTo>
                    <a:cubicBezTo>
                      <a:pt x="2227079" y="0"/>
                      <a:pt x="2275227" y="19943"/>
                      <a:pt x="2310726" y="55443"/>
                    </a:cubicBezTo>
                    <a:cubicBezTo>
                      <a:pt x="2346225" y="90942"/>
                      <a:pt x="2366169" y="139090"/>
                      <a:pt x="2366169" y="189293"/>
                    </a:cubicBezTo>
                    <a:lnTo>
                      <a:pt x="2366169" y="73691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5529262" y="4267092"/>
                <a:ext cx="2366169" cy="6019908"/>
              </a:xfrm>
              <a:custGeom>
                <a:avLst/>
                <a:gdLst/>
                <a:ahLst/>
                <a:cxnLst/>
                <a:rect l="l" t="t" r="r" b="b"/>
                <a:pathLst>
                  <a:path w="2366169" h="6019908">
                    <a:moveTo>
                      <a:pt x="0" y="6019908"/>
                    </a:moveTo>
                    <a:lnTo>
                      <a:pt x="0" y="189294"/>
                    </a:lnTo>
                    <a:cubicBezTo>
                      <a:pt x="0" y="84750"/>
                      <a:pt x="84750" y="0"/>
                      <a:pt x="189294" y="0"/>
                    </a:cubicBezTo>
                    <a:lnTo>
                      <a:pt x="2176875" y="0"/>
                    </a:lnTo>
                    <a:cubicBezTo>
                      <a:pt x="2227079" y="0"/>
                      <a:pt x="2275227" y="19944"/>
                      <a:pt x="2310726" y="55443"/>
                    </a:cubicBezTo>
                    <a:cubicBezTo>
                      <a:pt x="2346226" y="90942"/>
                      <a:pt x="2366169" y="139090"/>
                      <a:pt x="2366169" y="189294"/>
                    </a:cubicBezTo>
                    <a:lnTo>
                      <a:pt x="2366169" y="601990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2391569" y="414234"/>
                <a:ext cx="2366169" cy="9872766"/>
              </a:xfrm>
              <a:custGeom>
                <a:avLst/>
                <a:gdLst/>
                <a:ahLst/>
                <a:cxnLst/>
                <a:rect l="l" t="t" r="r" b="b"/>
                <a:pathLst>
                  <a:path w="2366169" h="9872766">
                    <a:moveTo>
                      <a:pt x="0" y="9872766"/>
                    </a:moveTo>
                    <a:lnTo>
                      <a:pt x="0" y="189294"/>
                    </a:lnTo>
                    <a:cubicBezTo>
                      <a:pt x="0" y="84750"/>
                      <a:pt x="84749" y="0"/>
                      <a:pt x="189293" y="0"/>
                    </a:cubicBezTo>
                    <a:lnTo>
                      <a:pt x="2176875" y="0"/>
                    </a:lnTo>
                    <a:cubicBezTo>
                      <a:pt x="2281419" y="0"/>
                      <a:pt x="2366169" y="84750"/>
                      <a:pt x="2366169" y="189294"/>
                    </a:cubicBezTo>
                    <a:lnTo>
                      <a:pt x="2366169" y="9872766"/>
                    </a:lnTo>
                    <a:close/>
                  </a:path>
                </a:pathLst>
              </a:custGeom>
              <a:solidFill>
                <a:srgbClr val="77B54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7920831" y="1012320"/>
                <a:ext cx="2366169" cy="9274680"/>
              </a:xfrm>
              <a:custGeom>
                <a:avLst/>
                <a:gdLst/>
                <a:ahLst/>
                <a:cxnLst/>
                <a:rect l="l" t="t" r="r" b="b"/>
                <a:pathLst>
                  <a:path w="2366169" h="9274680">
                    <a:moveTo>
                      <a:pt x="0" y="9274680"/>
                    </a:moveTo>
                    <a:lnTo>
                      <a:pt x="0" y="189294"/>
                    </a:lnTo>
                    <a:cubicBezTo>
                      <a:pt x="0" y="139090"/>
                      <a:pt x="19944" y="90942"/>
                      <a:pt x="55443" y="55443"/>
                    </a:cubicBezTo>
                    <a:cubicBezTo>
                      <a:pt x="90943" y="19943"/>
                      <a:pt x="139090" y="0"/>
                      <a:pt x="189294" y="0"/>
                    </a:cubicBezTo>
                    <a:lnTo>
                      <a:pt x="2176875" y="0"/>
                    </a:lnTo>
                    <a:cubicBezTo>
                      <a:pt x="2227079" y="0"/>
                      <a:pt x="2275226" y="19943"/>
                      <a:pt x="2310726" y="55443"/>
                    </a:cubicBezTo>
                    <a:cubicBezTo>
                      <a:pt x="2346225" y="90942"/>
                      <a:pt x="2366169" y="139090"/>
                      <a:pt x="2366169" y="189294"/>
                    </a:cubicBezTo>
                    <a:lnTo>
                      <a:pt x="2366169" y="9274680"/>
                    </a:lnTo>
                    <a:close/>
                  </a:path>
                </a:pathLst>
              </a:custGeom>
              <a:solidFill>
                <a:srgbClr val="77B54A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6" name="TextBox 26"/>
          <p:cNvSpPr txBox="1"/>
          <p:nvPr/>
        </p:nvSpPr>
        <p:spPr>
          <a:xfrm>
            <a:off x="555165" y="2964145"/>
            <a:ext cx="7323013" cy="4377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37"/>
              </a:lnSpc>
            </a:pPr>
            <a:r>
              <a:rPr lang="en-US" sz="9777">
                <a:solidFill>
                  <a:srgbClr val="FFFFFF"/>
                </a:solidFill>
                <a:latin typeface="TAN Nimbus"/>
              </a:rPr>
              <a:t>Revenue and</a:t>
            </a:r>
          </a:p>
          <a:p>
            <a:pPr>
              <a:lnSpc>
                <a:spcPts val="11537"/>
              </a:lnSpc>
            </a:pPr>
            <a:r>
              <a:rPr lang="en-US" sz="9777">
                <a:solidFill>
                  <a:srgbClr val="FFFFFF"/>
                </a:solidFill>
                <a:latin typeface="TAN Nimbus"/>
              </a:rPr>
              <a:t>Expenses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5143500"/>
            <a:chOff x="0" y="0"/>
            <a:chExt cx="4816593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354667"/>
            </a:xfrm>
            <a:custGeom>
              <a:avLst/>
              <a:gdLst/>
              <a:ahLst/>
              <a:cxnLst/>
              <a:rect l="l" t="t" r="r" b="b"/>
              <a:pathLst>
                <a:path w="4816592" h="1354667">
                  <a:moveTo>
                    <a:pt x="0" y="0"/>
                  </a:moveTo>
                  <a:lnTo>
                    <a:pt x="4816592" y="0"/>
                  </a:lnTo>
                  <a:lnTo>
                    <a:pt x="4816592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04030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104747" y="9216928"/>
            <a:ext cx="440839" cy="440839"/>
          </a:xfrm>
          <a:custGeom>
            <a:avLst/>
            <a:gdLst/>
            <a:ahLst/>
            <a:cxnLst/>
            <a:rect l="l" t="t" r="r" b="b"/>
            <a:pathLst>
              <a:path w="440839" h="440839">
                <a:moveTo>
                  <a:pt x="0" y="0"/>
                </a:moveTo>
                <a:lnTo>
                  <a:pt x="440839" y="0"/>
                </a:lnTo>
                <a:lnTo>
                  <a:pt x="440839" y="440839"/>
                </a:lnTo>
                <a:lnTo>
                  <a:pt x="0" y="4408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582316" y="9274821"/>
            <a:ext cx="440839" cy="440839"/>
          </a:xfrm>
          <a:custGeom>
            <a:avLst/>
            <a:gdLst/>
            <a:ahLst/>
            <a:cxnLst/>
            <a:rect l="l" t="t" r="r" b="b"/>
            <a:pathLst>
              <a:path w="440839" h="440839">
                <a:moveTo>
                  <a:pt x="0" y="0"/>
                </a:moveTo>
                <a:lnTo>
                  <a:pt x="440839" y="0"/>
                </a:lnTo>
                <a:lnTo>
                  <a:pt x="440839" y="440840"/>
                </a:lnTo>
                <a:lnTo>
                  <a:pt x="0" y="4408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271986" y="3601463"/>
            <a:ext cx="13744023" cy="4285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29"/>
              </a:lnSpc>
            </a:pPr>
            <a:r>
              <a:rPr lang="en-US" sz="16205" dirty="0">
                <a:solidFill>
                  <a:srgbClr val="FFFFFF"/>
                </a:solidFill>
                <a:latin typeface="TAN Nimbus"/>
              </a:rPr>
              <a:t>Board of Directors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519497" y="721678"/>
            <a:ext cx="3427828" cy="531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2"/>
              </a:lnSpc>
            </a:pPr>
            <a:r>
              <a:rPr lang="en-US" sz="3080" spc="428">
                <a:solidFill>
                  <a:srgbClr val="FFFFFF"/>
                </a:solidFill>
                <a:latin typeface="Glacial Indifference"/>
              </a:rPr>
              <a:t>2022-2023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750934" y="731203"/>
            <a:ext cx="3017569" cy="53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80"/>
              </a:lnSpc>
            </a:pPr>
            <a:r>
              <a:rPr lang="en-US" sz="3200">
                <a:solidFill>
                  <a:srgbClr val="77B54A"/>
                </a:solidFill>
                <a:latin typeface="Glacial Indifference"/>
              </a:rPr>
              <a:t>Annual Report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156241" y="9166912"/>
            <a:ext cx="1859771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spc="389">
                <a:solidFill>
                  <a:srgbClr val="FFFFFF"/>
                </a:solidFill>
                <a:latin typeface="Glacial Indifference"/>
              </a:rPr>
              <a:t>Career.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052637" y="9217671"/>
            <a:ext cx="1396594" cy="464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2"/>
              </a:lnSpc>
            </a:pPr>
            <a:r>
              <a:rPr lang="en-US" sz="2694" spc="374">
                <a:solidFill>
                  <a:srgbClr val="FFFFFF"/>
                </a:solidFill>
                <a:latin typeface="Glacial Indifference"/>
              </a:rPr>
              <a:t>Craft.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71989" y="9166912"/>
            <a:ext cx="2325707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spc="389">
                <a:solidFill>
                  <a:srgbClr val="FFFFFF"/>
                </a:solidFill>
                <a:latin typeface="Glacial Indifference"/>
              </a:rPr>
              <a:t>Community.</a:t>
            </a:r>
          </a:p>
        </p:txBody>
      </p:sp>
      <p:sp>
        <p:nvSpPr>
          <p:cNvPr id="13" name="TextBox 13"/>
          <p:cNvSpPr txBox="1"/>
          <p:nvPr/>
        </p:nvSpPr>
        <p:spPr>
          <a:xfrm rot="5400000">
            <a:off x="13924873" y="4891087"/>
            <a:ext cx="6726004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spc="416">
                <a:solidFill>
                  <a:srgbClr val="FFFFFF"/>
                </a:solidFill>
                <a:latin typeface="Glacial Indifference"/>
              </a:rPr>
              <a:t>Willamettewriters.org</a:t>
            </a:r>
          </a:p>
        </p:txBody>
      </p:sp>
      <p:sp>
        <p:nvSpPr>
          <p:cNvPr id="14" name="AutoShape 14"/>
          <p:cNvSpPr/>
          <p:nvPr/>
        </p:nvSpPr>
        <p:spPr>
          <a:xfrm rot="-5400000">
            <a:off x="-3086100" y="5124450"/>
            <a:ext cx="822960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5670" y="1529005"/>
            <a:ext cx="16556660" cy="1228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61"/>
              </a:lnSpc>
            </a:pPr>
            <a:r>
              <a:rPr lang="en-US" sz="9177">
                <a:solidFill>
                  <a:srgbClr val="FFFFFF"/>
                </a:solidFill>
                <a:latin typeface="TAN Nimbus"/>
              </a:rPr>
              <a:t>Our Board of Directors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223534" y="2796976"/>
            <a:ext cx="15198795" cy="71087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37411" lvl="1" indent="-618706">
              <a:lnSpc>
                <a:spcPts val="8023"/>
              </a:lnSpc>
              <a:buFont typeface="Arial"/>
              <a:buChar char="•"/>
            </a:pPr>
            <a:r>
              <a:rPr lang="en-US" sz="5731" spc="796" dirty="0">
                <a:solidFill>
                  <a:srgbClr val="FFFFFF"/>
                </a:solidFill>
                <a:latin typeface="Glacial Indifference"/>
              </a:rPr>
              <a:t>Volunteer board </a:t>
            </a:r>
          </a:p>
          <a:p>
            <a:pPr marL="1237411" lvl="1" indent="-618706">
              <a:lnSpc>
                <a:spcPts val="8023"/>
              </a:lnSpc>
              <a:buFont typeface="Arial"/>
              <a:buChar char="•"/>
            </a:pPr>
            <a:r>
              <a:rPr lang="en-US" sz="5731" spc="796" dirty="0">
                <a:solidFill>
                  <a:srgbClr val="FFFFFF"/>
                </a:solidFill>
                <a:latin typeface="Glacial Indifference"/>
              </a:rPr>
              <a:t>Professional board</a:t>
            </a:r>
          </a:p>
          <a:p>
            <a:pPr marL="1237411" lvl="1" indent="-618706">
              <a:lnSpc>
                <a:spcPts val="8023"/>
              </a:lnSpc>
              <a:buFont typeface="Arial"/>
              <a:buChar char="•"/>
            </a:pPr>
            <a:r>
              <a:rPr lang="en-US" sz="5731" spc="796" dirty="0">
                <a:solidFill>
                  <a:srgbClr val="FFFFFF"/>
                </a:solidFill>
                <a:latin typeface="Glacial Indifference"/>
              </a:rPr>
              <a:t>Range of experience</a:t>
            </a:r>
          </a:p>
          <a:p>
            <a:pPr marL="1237411" lvl="1" indent="-618706">
              <a:lnSpc>
                <a:spcPts val="8023"/>
              </a:lnSpc>
              <a:buFont typeface="Arial"/>
              <a:buChar char="•"/>
            </a:pPr>
            <a:r>
              <a:rPr lang="en-US" sz="5731" spc="796" dirty="0">
                <a:solidFill>
                  <a:srgbClr val="FFFFFF"/>
                </a:solidFill>
                <a:latin typeface="Glacial Indifference"/>
              </a:rPr>
              <a:t>Oversees the vision and the mission of the organization     with an eye for financial and organizational stability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538B711-2A2F-E21C-3D88-F7B0D2069EFC}"/>
              </a:ext>
            </a:extLst>
          </p:cNvPr>
          <p:cNvSpPr/>
          <p:nvPr/>
        </p:nvSpPr>
        <p:spPr>
          <a:xfrm>
            <a:off x="-6553200" y="2796976"/>
            <a:ext cx="8527389" cy="8527389"/>
          </a:xfrm>
          <a:custGeom>
            <a:avLst/>
            <a:gdLst/>
            <a:ahLst/>
            <a:cxnLst/>
            <a:rect l="l" t="t" r="r" b="b"/>
            <a:pathLst>
              <a:path w="8527389" h="8527389">
                <a:moveTo>
                  <a:pt x="0" y="0"/>
                </a:moveTo>
                <a:lnTo>
                  <a:pt x="8527389" y="0"/>
                </a:lnTo>
                <a:lnTo>
                  <a:pt x="8527389" y="8527389"/>
                </a:lnTo>
                <a:lnTo>
                  <a:pt x="0" y="85273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5670" y="1529005"/>
            <a:ext cx="16556660" cy="1228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61"/>
              </a:lnSpc>
            </a:pPr>
            <a:r>
              <a:rPr lang="en-US" sz="9177">
                <a:solidFill>
                  <a:srgbClr val="FFFFFF"/>
                </a:solidFill>
                <a:latin typeface="TAN Nimbus"/>
              </a:rPr>
              <a:t>Election Process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65670" y="3452856"/>
            <a:ext cx="16820984" cy="6081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37411" lvl="1" indent="-618706">
              <a:lnSpc>
                <a:spcPts val="8023"/>
              </a:lnSpc>
              <a:buFont typeface="Arial"/>
              <a:buChar char="•"/>
            </a:pPr>
            <a:r>
              <a:rPr lang="en-US" sz="5731" spc="796">
                <a:solidFill>
                  <a:srgbClr val="FFFFFF"/>
                </a:solidFill>
                <a:latin typeface="Glacial Indifference"/>
              </a:rPr>
              <a:t>The current board develops and approves the board slate.</a:t>
            </a:r>
          </a:p>
          <a:p>
            <a:pPr marL="1237411" lvl="1" indent="-618706">
              <a:lnSpc>
                <a:spcPts val="8023"/>
              </a:lnSpc>
              <a:buFont typeface="Arial"/>
              <a:buChar char="•"/>
            </a:pPr>
            <a:r>
              <a:rPr lang="en-US" sz="5731" spc="796">
                <a:solidFill>
                  <a:srgbClr val="FFFFFF"/>
                </a:solidFill>
                <a:latin typeface="Glacial Indifference"/>
              </a:rPr>
              <a:t>The members are presented with    the board slate. </a:t>
            </a:r>
          </a:p>
          <a:p>
            <a:pPr marL="1237411" lvl="1" indent="-618706">
              <a:lnSpc>
                <a:spcPts val="8023"/>
              </a:lnSpc>
              <a:buFont typeface="Arial"/>
              <a:buChar char="•"/>
            </a:pPr>
            <a:r>
              <a:rPr lang="en-US" sz="5731" spc="796">
                <a:solidFill>
                  <a:srgbClr val="FFFFFF"/>
                </a:solidFill>
                <a:latin typeface="Glacial Indifference"/>
              </a:rPr>
              <a:t>Members vote on the board slate during the annual meeting.</a:t>
            </a:r>
          </a:p>
        </p:txBody>
      </p:sp>
      <p:sp>
        <p:nvSpPr>
          <p:cNvPr id="4" name="Freeform 4"/>
          <p:cNvSpPr/>
          <p:nvPr/>
        </p:nvSpPr>
        <p:spPr>
          <a:xfrm>
            <a:off x="15843325" y="1028700"/>
            <a:ext cx="8527389" cy="8527389"/>
          </a:xfrm>
          <a:custGeom>
            <a:avLst/>
            <a:gdLst/>
            <a:ahLst/>
            <a:cxnLst/>
            <a:rect l="l" t="t" r="r" b="b"/>
            <a:pathLst>
              <a:path w="8527389" h="8527389">
                <a:moveTo>
                  <a:pt x="0" y="0"/>
                </a:moveTo>
                <a:lnTo>
                  <a:pt x="8527389" y="0"/>
                </a:lnTo>
                <a:lnTo>
                  <a:pt x="8527389" y="8527389"/>
                </a:lnTo>
                <a:lnTo>
                  <a:pt x="0" y="85273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962046" y="4423688"/>
            <a:ext cx="14363908" cy="3828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0"/>
              </a:lnSpc>
            </a:pPr>
            <a:r>
              <a:rPr lang="en-US" sz="4336" spc="602">
                <a:solidFill>
                  <a:srgbClr val="FFFFFF"/>
                </a:solidFill>
                <a:ea typeface="Glacial Indifference"/>
              </a:rPr>
              <a:t>🞆As a non-profit educational organization, Willamette Writers is committed to helping writers connect with their communities, develop their craft, and expand their careers.</a:t>
            </a:r>
          </a:p>
          <a:p>
            <a:pPr algn="ctr">
              <a:lnSpc>
                <a:spcPts val="6070"/>
              </a:lnSpc>
            </a:pPr>
            <a:endParaRPr lang="en-US" sz="4336" spc="602">
              <a:solidFill>
                <a:srgbClr val="FFFFFF"/>
              </a:solidFill>
              <a:ea typeface="Glacial Indifferenc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52004" y="2811725"/>
            <a:ext cx="15783992" cy="1455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36"/>
              </a:lnSpc>
            </a:pPr>
            <a:r>
              <a:rPr lang="en-US" sz="10819">
                <a:solidFill>
                  <a:srgbClr val="FFFFFF"/>
                </a:solidFill>
                <a:latin typeface="TAN Nimbus"/>
              </a:rPr>
              <a:t>Who we are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28700" y="514350"/>
            <a:ext cx="16230600" cy="1028700"/>
            <a:chOff x="0" y="0"/>
            <a:chExt cx="4274726" cy="2709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270933"/>
            </a:xfrm>
            <a:custGeom>
              <a:avLst/>
              <a:gdLst/>
              <a:ahLst/>
              <a:cxnLst/>
              <a:rect l="l" t="t" r="r" b="b"/>
              <a:pathLst>
                <a:path w="4274726" h="270933">
                  <a:moveTo>
                    <a:pt x="0" y="0"/>
                  </a:moveTo>
                  <a:lnTo>
                    <a:pt x="4274726" y="0"/>
                  </a:lnTo>
                  <a:lnTo>
                    <a:pt x="4274726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77B54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>
            <a:off x="7281937" y="8640736"/>
            <a:ext cx="3724127" cy="0"/>
          </a:xfrm>
          <a:prstGeom prst="line">
            <a:avLst/>
          </a:prstGeom>
          <a:ln w="47625" cap="flat">
            <a:solidFill>
              <a:srgbClr val="77B54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829646" y="788353"/>
            <a:ext cx="8527389" cy="8527389"/>
          </a:xfrm>
          <a:custGeom>
            <a:avLst/>
            <a:gdLst/>
            <a:ahLst/>
            <a:cxnLst/>
            <a:rect l="l" t="t" r="r" b="b"/>
            <a:pathLst>
              <a:path w="8527389" h="8527389">
                <a:moveTo>
                  <a:pt x="0" y="0"/>
                </a:moveTo>
                <a:lnTo>
                  <a:pt x="8527389" y="0"/>
                </a:lnTo>
                <a:lnTo>
                  <a:pt x="8527389" y="8527389"/>
                </a:lnTo>
                <a:lnTo>
                  <a:pt x="0" y="85273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824582" y="1379847"/>
            <a:ext cx="12918990" cy="817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6175">
                <a:solidFill>
                  <a:srgbClr val="FFFFFF"/>
                </a:solidFill>
                <a:latin typeface="TAN Nimbus"/>
              </a:rPr>
              <a:t>Board of Directors Slate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64392" y="3088142"/>
            <a:ext cx="5011823" cy="617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09"/>
              </a:lnSpc>
            </a:pPr>
            <a:r>
              <a:rPr lang="en-US" sz="4519">
                <a:solidFill>
                  <a:srgbClr val="FFFFFF"/>
                </a:solidFill>
                <a:latin typeface="Glacial Indifference"/>
              </a:rPr>
              <a:t>Gail Pasternack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3374" y="4686013"/>
            <a:ext cx="5011823" cy="617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09"/>
              </a:lnSpc>
            </a:pPr>
            <a:r>
              <a:rPr lang="en-US" sz="4519">
                <a:solidFill>
                  <a:srgbClr val="FFFFFF"/>
                </a:solidFill>
                <a:latin typeface="Glacial Indifference"/>
              </a:rPr>
              <a:t>Jodie Fish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33374" y="6242923"/>
            <a:ext cx="5011823" cy="617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09"/>
              </a:lnSpc>
            </a:pPr>
            <a:r>
              <a:rPr lang="en-US" sz="4519">
                <a:solidFill>
                  <a:srgbClr val="FFFFFF"/>
                </a:solidFill>
                <a:latin typeface="Glacial Indifference"/>
              </a:rPr>
              <a:t>Kathy Saviers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729415" y="2806894"/>
            <a:ext cx="1031564" cy="103156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7B54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264392" y="7881755"/>
            <a:ext cx="5011823" cy="617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09"/>
              </a:lnSpc>
            </a:pPr>
            <a:r>
              <a:rPr lang="en-US" sz="4519">
                <a:solidFill>
                  <a:srgbClr val="FFFFFF"/>
                </a:solidFill>
                <a:latin typeface="Glacial Indifference"/>
              </a:rPr>
              <a:t>Jalyn Gilmore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729415" y="4445726"/>
            <a:ext cx="1031564" cy="1031564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7B54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1170554" y="3088142"/>
            <a:ext cx="5011823" cy="617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09"/>
              </a:lnSpc>
            </a:pPr>
            <a:r>
              <a:rPr lang="en-US" sz="4519">
                <a:solidFill>
                  <a:srgbClr val="FFFFFF"/>
                </a:solidFill>
                <a:latin typeface="Glacial Indifference"/>
              </a:rPr>
              <a:t>Kathleen Colvin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729415" y="6002636"/>
            <a:ext cx="1031564" cy="1031564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7B54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1141979" y="4686013"/>
            <a:ext cx="5011823" cy="617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09"/>
              </a:lnSpc>
            </a:pPr>
            <a:r>
              <a:rPr lang="en-US" sz="4519">
                <a:solidFill>
                  <a:srgbClr val="FFFFFF"/>
                </a:solidFill>
                <a:latin typeface="Glacial Indifference"/>
              </a:rPr>
              <a:t>Bobbie Calhoun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170554" y="6242923"/>
            <a:ext cx="5011823" cy="617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09"/>
              </a:lnSpc>
            </a:pPr>
            <a:r>
              <a:rPr lang="en-US" sz="4519">
                <a:solidFill>
                  <a:srgbClr val="FFFFFF"/>
                </a:solidFill>
                <a:latin typeface="Glacial Indifference"/>
              </a:rPr>
              <a:t>Curtis C. Chen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3824582" y="2847855"/>
            <a:ext cx="1031564" cy="103156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7B54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824582" y="4445726"/>
            <a:ext cx="1031564" cy="1031564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7B54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880884" y="6002636"/>
            <a:ext cx="1031564" cy="1031564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7B54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880884" y="7641468"/>
            <a:ext cx="1031564" cy="103156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7B54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5143500"/>
            <a:chOff x="0" y="0"/>
            <a:chExt cx="4816593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354667"/>
            </a:xfrm>
            <a:custGeom>
              <a:avLst/>
              <a:gdLst/>
              <a:ahLst/>
              <a:cxnLst/>
              <a:rect l="l" t="t" r="r" b="b"/>
              <a:pathLst>
                <a:path w="4816592" h="1354667">
                  <a:moveTo>
                    <a:pt x="0" y="0"/>
                  </a:moveTo>
                  <a:lnTo>
                    <a:pt x="4816592" y="0"/>
                  </a:lnTo>
                  <a:lnTo>
                    <a:pt x="4816592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04030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029218" y="3745025"/>
            <a:ext cx="12229564" cy="383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99"/>
              </a:lnSpc>
            </a:pPr>
            <a:r>
              <a:rPr lang="en-US" sz="14508" dirty="0">
                <a:solidFill>
                  <a:srgbClr val="FFFFFF"/>
                </a:solidFill>
                <a:latin typeface="TAN Nimbus"/>
              </a:rPr>
              <a:t>Thank You</a:t>
            </a:r>
          </a:p>
          <a:p>
            <a:pPr algn="ctr">
              <a:lnSpc>
                <a:spcPts val="14799"/>
              </a:lnSpc>
            </a:pPr>
            <a:r>
              <a:rPr lang="en-US" sz="14508" dirty="0">
                <a:solidFill>
                  <a:srgbClr val="FFFFFF"/>
                </a:solidFill>
                <a:latin typeface="TAN Nimbus"/>
              </a:rPr>
              <a:t>So Much!</a:t>
            </a:r>
          </a:p>
        </p:txBody>
      </p:sp>
      <p:sp>
        <p:nvSpPr>
          <p:cNvPr id="6" name="AutoShape 6"/>
          <p:cNvSpPr/>
          <p:nvPr/>
        </p:nvSpPr>
        <p:spPr>
          <a:xfrm rot="-5400000">
            <a:off x="-3086100" y="5124450"/>
            <a:ext cx="822960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88237" y="4062942"/>
            <a:ext cx="8207094" cy="3854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6"/>
              </a:lnSpc>
            </a:pPr>
            <a:r>
              <a:rPr lang="en-US" sz="4340" spc="603" dirty="0">
                <a:solidFill>
                  <a:srgbClr val="FFFFFF"/>
                </a:solidFill>
                <a:latin typeface="Glacial Indifference"/>
              </a:rPr>
              <a:t>Thank you for being a member of Willamette Writers! Your support makes our year-round programming possible.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67662" y="2497819"/>
            <a:ext cx="6737903" cy="1079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07"/>
              </a:lnSpc>
            </a:pPr>
            <a:r>
              <a:rPr lang="en-US" sz="8046" dirty="0">
                <a:solidFill>
                  <a:srgbClr val="FFFFFF"/>
                </a:solidFill>
                <a:latin typeface="TAN Nimbus"/>
              </a:rPr>
              <a:t>Members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122225" y="2022489"/>
            <a:ext cx="7137075" cy="5547079"/>
            <a:chOff x="0" y="0"/>
            <a:chExt cx="9516100" cy="7396106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7219" r="7219"/>
            <a:stretch>
              <a:fillRect/>
            </a:stretch>
          </p:blipFill>
          <p:spPr>
            <a:xfrm>
              <a:off x="0" y="0"/>
              <a:ext cx="9516100" cy="7396106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11044098" y="6899006"/>
            <a:ext cx="5293330" cy="2993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662"/>
              </a:lnSpc>
            </a:pPr>
            <a:r>
              <a:rPr lang="en-US" sz="22218">
                <a:solidFill>
                  <a:srgbClr val="FFFFFF"/>
                </a:solidFill>
                <a:latin typeface="Glacial Indifference Bold"/>
              </a:rPr>
              <a:t>1223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F086E2-B387-4797-12B8-E301055F2AC7}"/>
              </a:ext>
            </a:extLst>
          </p:cNvPr>
          <p:cNvGrpSpPr/>
          <p:nvPr/>
        </p:nvGrpSpPr>
        <p:grpSpPr>
          <a:xfrm rot="16200000">
            <a:off x="-4629150" y="4629150"/>
            <a:ext cx="10287000" cy="1028700"/>
            <a:chOff x="0" y="0"/>
            <a:chExt cx="4274726" cy="270933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7F160BB-E9C9-B4EB-E438-6881CA5863F4}"/>
                </a:ext>
              </a:extLst>
            </p:cNvPr>
            <p:cNvSpPr/>
            <p:nvPr/>
          </p:nvSpPr>
          <p:spPr>
            <a:xfrm>
              <a:off x="0" y="0"/>
              <a:ext cx="4274726" cy="270933"/>
            </a:xfrm>
            <a:custGeom>
              <a:avLst/>
              <a:gdLst/>
              <a:ahLst/>
              <a:cxnLst/>
              <a:rect l="l" t="t" r="r" b="b"/>
              <a:pathLst>
                <a:path w="4274726" h="270933">
                  <a:moveTo>
                    <a:pt x="0" y="0"/>
                  </a:moveTo>
                  <a:lnTo>
                    <a:pt x="4274726" y="0"/>
                  </a:lnTo>
                  <a:lnTo>
                    <a:pt x="4274726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77B54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E04F0F-052C-7A93-4771-B43CC1F3463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55167" y="2463178"/>
            <a:ext cx="11070844" cy="2124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07"/>
              </a:lnSpc>
            </a:pPr>
            <a:r>
              <a:rPr lang="en-US" sz="8046" dirty="0">
                <a:solidFill>
                  <a:srgbClr val="FFFFFF"/>
                </a:solidFill>
                <a:latin typeface="TAN Nimbus"/>
              </a:rPr>
              <a:t>Chapter </a:t>
            </a:r>
          </a:p>
          <a:p>
            <a:pPr>
              <a:lnSpc>
                <a:spcPts val="8207"/>
              </a:lnSpc>
            </a:pPr>
            <a:r>
              <a:rPr lang="en-US" sz="8046" dirty="0">
                <a:solidFill>
                  <a:srgbClr val="FFFFFF"/>
                </a:solidFill>
                <a:latin typeface="TAN Nimbus"/>
              </a:rPr>
              <a:t>Meetings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309367" y="2474697"/>
            <a:ext cx="7137075" cy="5547079"/>
            <a:chOff x="0" y="0"/>
            <a:chExt cx="9516100" cy="7396106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t="9208" b="9208"/>
            <a:stretch>
              <a:fillRect/>
            </a:stretch>
          </p:blipFill>
          <p:spPr>
            <a:xfrm>
              <a:off x="0" y="0"/>
              <a:ext cx="9516100" cy="7396106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1616307" y="4587286"/>
            <a:ext cx="8505918" cy="3854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6"/>
              </a:lnSpc>
            </a:pPr>
            <a:r>
              <a:rPr lang="en-US" sz="4340" spc="603" dirty="0">
                <a:solidFill>
                  <a:srgbClr val="FFFFFF"/>
                </a:solidFill>
                <a:latin typeface="Glacial Indifference"/>
              </a:rPr>
              <a:t>In-person chapter meetings are back! </a:t>
            </a:r>
          </a:p>
          <a:p>
            <a:pPr>
              <a:lnSpc>
                <a:spcPts val="6076"/>
              </a:lnSpc>
            </a:pPr>
            <a:r>
              <a:rPr lang="en-US" sz="4340" spc="603" dirty="0">
                <a:solidFill>
                  <a:srgbClr val="FFFFFF"/>
                </a:solidFill>
                <a:latin typeface="Glacial Indifference"/>
              </a:rPr>
              <a:t>We held twice as many chapter meetings this programming year.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554571" y="7293254"/>
            <a:ext cx="2646665" cy="2993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662"/>
              </a:lnSpc>
            </a:pPr>
            <a:r>
              <a:rPr lang="en-US" sz="22218" dirty="0">
                <a:solidFill>
                  <a:srgbClr val="FFFFFF"/>
                </a:solidFill>
                <a:latin typeface="Glacial Indifference Bold"/>
              </a:rPr>
              <a:t>91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318F42E-7EE6-7A5A-5DE0-1CD49660F96B}"/>
              </a:ext>
            </a:extLst>
          </p:cNvPr>
          <p:cNvSpPr/>
          <p:nvPr/>
        </p:nvSpPr>
        <p:spPr>
          <a:xfrm rot="16200000">
            <a:off x="-462915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4274726" h="270933">
                <a:moveTo>
                  <a:pt x="0" y="0"/>
                </a:moveTo>
                <a:lnTo>
                  <a:pt x="4274726" y="0"/>
                </a:lnTo>
                <a:lnTo>
                  <a:pt x="4274726" y="270933"/>
                </a:lnTo>
                <a:lnTo>
                  <a:pt x="0" y="270933"/>
                </a:lnTo>
                <a:close/>
              </a:path>
            </a:pathLst>
          </a:custGeom>
          <a:solidFill>
            <a:srgbClr val="77B54A"/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02489" y="2662407"/>
            <a:ext cx="11070844" cy="211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07"/>
              </a:lnSpc>
            </a:pPr>
            <a:r>
              <a:rPr lang="en-US" sz="8046" dirty="0">
                <a:solidFill>
                  <a:srgbClr val="FFFFFF"/>
                </a:solidFill>
                <a:latin typeface="TAN Nimbus"/>
              </a:rPr>
              <a:t>Hillsboro</a:t>
            </a:r>
          </a:p>
          <a:p>
            <a:pPr>
              <a:lnSpc>
                <a:spcPts val="8207"/>
              </a:lnSpc>
            </a:pPr>
            <a:r>
              <a:rPr lang="en-US" sz="8046" dirty="0">
                <a:solidFill>
                  <a:srgbClr val="FFFFFF"/>
                </a:solidFill>
                <a:latin typeface="TAN Nimbus"/>
              </a:rPr>
              <a:t>Chapter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412123" y="2061448"/>
            <a:ext cx="8069996" cy="6164104"/>
            <a:chOff x="0" y="0"/>
            <a:chExt cx="9516100" cy="7396106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19232" r="19232"/>
            <a:stretch>
              <a:fillRect/>
            </a:stretch>
          </p:blipFill>
          <p:spPr>
            <a:xfrm>
              <a:off x="0" y="0"/>
              <a:ext cx="9516100" cy="7396106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1702489" y="4817686"/>
            <a:ext cx="8505918" cy="3061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6"/>
              </a:lnSpc>
            </a:pPr>
            <a:r>
              <a:rPr lang="en-US" sz="4340" spc="603" dirty="0">
                <a:solidFill>
                  <a:srgbClr val="FFFFFF"/>
                </a:solidFill>
                <a:latin typeface="Glacial Indifference"/>
              </a:rPr>
              <a:t>We kicked off our </a:t>
            </a:r>
          </a:p>
          <a:p>
            <a:pPr>
              <a:lnSpc>
                <a:spcPts val="6076"/>
              </a:lnSpc>
            </a:pPr>
            <a:r>
              <a:rPr lang="en-US" sz="4340" spc="603" dirty="0">
                <a:solidFill>
                  <a:srgbClr val="FFFFFF"/>
                </a:solidFill>
                <a:latin typeface="Glacial Indifference"/>
              </a:rPr>
              <a:t>Hillsboro Chapter with hybrid meetings at the Brookwood Library.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2FC2E3BB-DCCA-00BF-52A5-C78C6FA9A3C1}"/>
              </a:ext>
            </a:extLst>
          </p:cNvPr>
          <p:cNvSpPr/>
          <p:nvPr/>
        </p:nvSpPr>
        <p:spPr>
          <a:xfrm rot="16200000">
            <a:off x="-462915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4274726" h="270933">
                <a:moveTo>
                  <a:pt x="0" y="0"/>
                </a:moveTo>
                <a:lnTo>
                  <a:pt x="4274726" y="0"/>
                </a:lnTo>
                <a:lnTo>
                  <a:pt x="4274726" y="270933"/>
                </a:lnTo>
                <a:lnTo>
                  <a:pt x="0" y="270933"/>
                </a:lnTo>
                <a:close/>
              </a:path>
            </a:pathLst>
          </a:custGeom>
          <a:solidFill>
            <a:srgbClr val="77B54A"/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47800" y="2553948"/>
            <a:ext cx="11070844" cy="211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07"/>
              </a:lnSpc>
            </a:pPr>
            <a:r>
              <a:rPr lang="en-US" sz="8046" dirty="0" err="1">
                <a:solidFill>
                  <a:srgbClr val="FFFFFF"/>
                </a:solidFill>
                <a:latin typeface="TAN Nimbus"/>
              </a:rPr>
              <a:t>FilmLab</a:t>
            </a:r>
            <a:endParaRPr lang="en-US" sz="8046" dirty="0">
              <a:solidFill>
                <a:srgbClr val="FFFFFF"/>
              </a:solidFill>
              <a:latin typeface="TAN Nimbus"/>
            </a:endParaRPr>
          </a:p>
          <a:p>
            <a:pPr>
              <a:lnSpc>
                <a:spcPts val="8207"/>
              </a:lnSpc>
            </a:pPr>
            <a:r>
              <a:rPr lang="en-US" sz="8046" dirty="0">
                <a:solidFill>
                  <a:srgbClr val="FFFFFF"/>
                </a:solidFill>
                <a:latin typeface="TAN Nimbus"/>
              </a:rPr>
              <a:t>Chapter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980233" y="1935515"/>
            <a:ext cx="8790619" cy="6415969"/>
            <a:chOff x="0" y="0"/>
            <a:chExt cx="9516100" cy="7396106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t="3642" b="3642"/>
            <a:stretch>
              <a:fillRect/>
            </a:stretch>
          </p:blipFill>
          <p:spPr>
            <a:xfrm>
              <a:off x="0" y="0"/>
              <a:ext cx="9516100" cy="7396106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1477926" y="4812990"/>
            <a:ext cx="7502307" cy="3072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6"/>
              </a:lnSpc>
            </a:pPr>
            <a:r>
              <a:rPr lang="en-US" sz="4340" spc="603" dirty="0">
                <a:solidFill>
                  <a:srgbClr val="FFFFFF"/>
                </a:solidFill>
                <a:latin typeface="Glacial Indifference"/>
              </a:rPr>
              <a:t>Our </a:t>
            </a:r>
            <a:r>
              <a:rPr lang="en-US" sz="4340" spc="603" dirty="0" err="1">
                <a:solidFill>
                  <a:srgbClr val="FFFFFF"/>
                </a:solidFill>
                <a:latin typeface="Glacial Indifference"/>
              </a:rPr>
              <a:t>FilmLab</a:t>
            </a:r>
            <a:r>
              <a:rPr lang="en-US" sz="4340" spc="603" dirty="0">
                <a:solidFill>
                  <a:srgbClr val="FFFFFF"/>
                </a:solidFill>
                <a:latin typeface="Glacial Indifference"/>
              </a:rPr>
              <a:t> Screenwriter's Happy Hour now every month with presenters.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E4765E9-5AE1-10F5-DBD5-CAE703DBA071}"/>
              </a:ext>
            </a:extLst>
          </p:cNvPr>
          <p:cNvSpPr/>
          <p:nvPr/>
        </p:nvSpPr>
        <p:spPr>
          <a:xfrm rot="16200000">
            <a:off x="-4629150" y="4629150"/>
            <a:ext cx="10287000" cy="1028700"/>
          </a:xfrm>
          <a:custGeom>
            <a:avLst/>
            <a:gdLst/>
            <a:ahLst/>
            <a:cxnLst/>
            <a:rect l="l" t="t" r="r" b="b"/>
            <a:pathLst>
              <a:path w="4274726" h="270933">
                <a:moveTo>
                  <a:pt x="0" y="0"/>
                </a:moveTo>
                <a:lnTo>
                  <a:pt x="4274726" y="0"/>
                </a:lnTo>
                <a:lnTo>
                  <a:pt x="4274726" y="270933"/>
                </a:lnTo>
                <a:lnTo>
                  <a:pt x="0" y="270933"/>
                </a:lnTo>
                <a:close/>
              </a:path>
            </a:pathLst>
          </a:custGeom>
          <a:solidFill>
            <a:srgbClr val="77B54A"/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71575"/>
            <a:ext cx="16868021" cy="1079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07"/>
              </a:lnSpc>
            </a:pPr>
            <a:r>
              <a:rPr lang="en-US" sz="8046">
                <a:solidFill>
                  <a:srgbClr val="FFFFFF"/>
                </a:solidFill>
                <a:latin typeface="TAN Nimbus"/>
              </a:rPr>
              <a:t>Networking &amp; Productivity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531007" y="2438833"/>
            <a:ext cx="7842811" cy="5726086"/>
            <a:chOff x="0" y="0"/>
            <a:chExt cx="10457081" cy="763478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t="2524" b="2524"/>
            <a:stretch>
              <a:fillRect/>
            </a:stretch>
          </p:blipFill>
          <p:spPr>
            <a:xfrm>
              <a:off x="0" y="0"/>
              <a:ext cx="10457081" cy="7634781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1028700" y="3004319"/>
            <a:ext cx="7502307" cy="5376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6"/>
              </a:lnSpc>
            </a:pPr>
            <a:r>
              <a:rPr lang="en-US" sz="4340" spc="603">
                <a:solidFill>
                  <a:srgbClr val="FFFFFF"/>
                </a:solidFill>
                <a:latin typeface="Glacial Indifference"/>
              </a:rPr>
              <a:t>Writers chatted over coffee this year, and they also and made plans and set goals in our online networking and productivity meetings.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449219" y="7293254"/>
            <a:ext cx="4006388" cy="2993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662"/>
              </a:lnSpc>
            </a:pPr>
            <a:r>
              <a:rPr lang="en-US" sz="22218">
                <a:solidFill>
                  <a:srgbClr val="FFFFFF"/>
                </a:solidFill>
                <a:latin typeface="Glacial Indifference Bold"/>
              </a:rPr>
              <a:t>138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9A3662A-B32E-918E-DBFD-C8A57FF8E06F}"/>
              </a:ext>
            </a:extLst>
          </p:cNvPr>
          <p:cNvSpPr/>
          <p:nvPr/>
        </p:nvSpPr>
        <p:spPr>
          <a:xfrm rot="10800000">
            <a:off x="0" y="9772650"/>
            <a:ext cx="18291544" cy="514350"/>
          </a:xfrm>
          <a:custGeom>
            <a:avLst/>
            <a:gdLst/>
            <a:ahLst/>
            <a:cxnLst/>
            <a:rect l="l" t="t" r="r" b="b"/>
            <a:pathLst>
              <a:path w="4274726" h="270933">
                <a:moveTo>
                  <a:pt x="0" y="0"/>
                </a:moveTo>
                <a:lnTo>
                  <a:pt x="4274726" y="0"/>
                </a:lnTo>
                <a:lnTo>
                  <a:pt x="4274726" y="270933"/>
                </a:lnTo>
                <a:lnTo>
                  <a:pt x="0" y="270933"/>
                </a:lnTo>
                <a:close/>
              </a:path>
            </a:pathLst>
          </a:custGeom>
          <a:solidFill>
            <a:srgbClr val="77B54A"/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71575"/>
            <a:ext cx="16868021" cy="1079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07"/>
              </a:lnSpc>
            </a:pPr>
            <a:r>
              <a:rPr lang="en-US" sz="8046">
                <a:solidFill>
                  <a:srgbClr val="FFFFFF"/>
                </a:solidFill>
                <a:latin typeface="TAN Nimbus"/>
              </a:rPr>
              <a:t>Online Critique Groups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531007" y="2438833"/>
            <a:ext cx="7842811" cy="5726086"/>
            <a:chOff x="0" y="0"/>
            <a:chExt cx="10457081" cy="763478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4458" r="4458"/>
            <a:stretch>
              <a:fillRect/>
            </a:stretch>
          </p:blipFill>
          <p:spPr>
            <a:xfrm>
              <a:off x="0" y="0"/>
              <a:ext cx="10457081" cy="7634781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1028700" y="3004319"/>
            <a:ext cx="7173601" cy="4604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6"/>
              </a:lnSpc>
            </a:pPr>
            <a:r>
              <a:rPr lang="en-US" sz="4340" spc="603">
                <a:solidFill>
                  <a:srgbClr val="FFFFFF"/>
                </a:solidFill>
                <a:latin typeface="Glacial Indifference"/>
              </a:rPr>
              <a:t>Critique groups planning continued this year. Willamette Writers has helped 85 writers find a critique home since last June. 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987101" y="7293254"/>
            <a:ext cx="4006388" cy="2993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662"/>
              </a:lnSpc>
            </a:pPr>
            <a:r>
              <a:rPr lang="en-US" sz="22218">
                <a:solidFill>
                  <a:srgbClr val="FFFFFF"/>
                </a:solidFill>
                <a:latin typeface="Glacial Indifference Bold"/>
              </a:rPr>
              <a:t>25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6341AF4-822A-4E80-E9DB-87AAF92A4FBD}"/>
              </a:ext>
            </a:extLst>
          </p:cNvPr>
          <p:cNvSpPr/>
          <p:nvPr/>
        </p:nvSpPr>
        <p:spPr>
          <a:xfrm rot="10800000">
            <a:off x="0" y="9772650"/>
            <a:ext cx="18291544" cy="514350"/>
          </a:xfrm>
          <a:custGeom>
            <a:avLst/>
            <a:gdLst/>
            <a:ahLst/>
            <a:cxnLst/>
            <a:rect l="l" t="t" r="r" b="b"/>
            <a:pathLst>
              <a:path w="4274726" h="270933">
                <a:moveTo>
                  <a:pt x="0" y="0"/>
                </a:moveTo>
                <a:lnTo>
                  <a:pt x="4274726" y="0"/>
                </a:lnTo>
                <a:lnTo>
                  <a:pt x="4274726" y="270933"/>
                </a:lnTo>
                <a:lnTo>
                  <a:pt x="0" y="270933"/>
                </a:lnTo>
                <a:close/>
              </a:path>
            </a:pathLst>
          </a:custGeom>
          <a:solidFill>
            <a:srgbClr val="77B54A"/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9559" y="-332648"/>
            <a:ext cx="19407118" cy="9830269"/>
            <a:chOff x="0" y="0"/>
            <a:chExt cx="4274726" cy="21652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5273"/>
            </a:xfrm>
            <a:custGeom>
              <a:avLst/>
              <a:gdLst/>
              <a:ahLst/>
              <a:cxnLst/>
              <a:rect l="l" t="t" r="r" b="b"/>
              <a:pathLst>
                <a:path w="4274726" h="2165273">
                  <a:moveTo>
                    <a:pt x="0" y="0"/>
                  </a:moveTo>
                  <a:lnTo>
                    <a:pt x="4274726" y="0"/>
                  </a:lnTo>
                  <a:lnTo>
                    <a:pt x="4274726" y="2165273"/>
                  </a:lnTo>
                  <a:lnTo>
                    <a:pt x="0" y="21652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040303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8596366"/>
            <a:ext cx="18288000" cy="1690634"/>
            <a:chOff x="0" y="0"/>
            <a:chExt cx="4816593" cy="4452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445270"/>
            </a:xfrm>
            <a:custGeom>
              <a:avLst/>
              <a:gdLst/>
              <a:ahLst/>
              <a:cxnLst/>
              <a:rect l="l" t="t" r="r" b="b"/>
              <a:pathLst>
                <a:path w="4816592" h="445270">
                  <a:moveTo>
                    <a:pt x="0" y="0"/>
                  </a:moveTo>
                  <a:lnTo>
                    <a:pt x="4816592" y="0"/>
                  </a:lnTo>
                  <a:lnTo>
                    <a:pt x="4816592" y="445270"/>
                  </a:lnTo>
                  <a:lnTo>
                    <a:pt x="0" y="445270"/>
                  </a:lnTo>
                  <a:close/>
                </a:path>
              </a:pathLst>
            </a:custGeom>
            <a:solidFill>
              <a:srgbClr val="77B54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58078" y="1999053"/>
            <a:ext cx="16371843" cy="1290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00"/>
              </a:lnSpc>
            </a:pPr>
            <a:r>
              <a:rPr lang="en-US" sz="9510">
                <a:solidFill>
                  <a:srgbClr val="FFFFFF"/>
                </a:solidFill>
                <a:latin typeface="TAN Nimbus"/>
              </a:rPr>
              <a:t>Program Participants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56136" y="4237007"/>
            <a:ext cx="4290571" cy="747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6"/>
              </a:lnSpc>
            </a:pPr>
            <a:r>
              <a:rPr lang="en-US" sz="4340" dirty="0">
                <a:solidFill>
                  <a:srgbClr val="FFFFFF"/>
                </a:solidFill>
                <a:latin typeface="Glacial Indifference"/>
              </a:rPr>
              <a:t>Total Participants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991278" y="4237007"/>
            <a:ext cx="4619277" cy="747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76"/>
              </a:lnSpc>
            </a:pPr>
            <a:r>
              <a:rPr lang="en-US" sz="4340">
                <a:solidFill>
                  <a:srgbClr val="FFFFFF"/>
                </a:solidFill>
                <a:latin typeface="Glacial Indifference"/>
              </a:rPr>
              <a:t>Unique Participants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61198" y="4091012"/>
            <a:ext cx="3351978" cy="3108429"/>
            <a:chOff x="0" y="0"/>
            <a:chExt cx="4469305" cy="414457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/>
            <a:srcRect t="7201" b="23248"/>
            <a:stretch>
              <a:fillRect/>
            </a:stretch>
          </p:blipFill>
          <p:spPr>
            <a:xfrm>
              <a:off x="0" y="0"/>
              <a:ext cx="4469305" cy="4144572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9144000" y="4091012"/>
            <a:ext cx="3351978" cy="3108429"/>
            <a:chOff x="0" y="0"/>
            <a:chExt cx="4469305" cy="4144572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 l="29316" t="706" r="11263" b="25822"/>
            <a:stretch>
              <a:fillRect/>
            </a:stretch>
          </p:blipFill>
          <p:spPr>
            <a:xfrm>
              <a:off x="0" y="0"/>
              <a:ext cx="4469305" cy="4144572"/>
            </a:xfrm>
            <a:prstGeom prst="rect">
              <a:avLst/>
            </a:prstGeom>
          </p:spPr>
        </p:pic>
      </p:grpSp>
      <p:sp>
        <p:nvSpPr>
          <p:cNvPr id="15" name="Freeform 15"/>
          <p:cNvSpPr/>
          <p:nvPr/>
        </p:nvSpPr>
        <p:spPr>
          <a:xfrm>
            <a:off x="777495" y="9198461"/>
            <a:ext cx="440839" cy="440839"/>
          </a:xfrm>
          <a:custGeom>
            <a:avLst/>
            <a:gdLst/>
            <a:ahLst/>
            <a:cxnLst/>
            <a:rect l="l" t="t" r="r" b="b"/>
            <a:pathLst>
              <a:path w="440839" h="440839">
                <a:moveTo>
                  <a:pt x="0" y="0"/>
                </a:moveTo>
                <a:lnTo>
                  <a:pt x="440839" y="0"/>
                </a:lnTo>
                <a:lnTo>
                  <a:pt x="440839" y="440839"/>
                </a:lnTo>
                <a:lnTo>
                  <a:pt x="0" y="4408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236055" y="9044686"/>
            <a:ext cx="15586842" cy="747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76"/>
              </a:lnSpc>
            </a:pPr>
            <a:r>
              <a:rPr lang="en-US" sz="4340" spc="603" dirty="0">
                <a:solidFill>
                  <a:srgbClr val="FFFFFF"/>
                </a:solidFill>
                <a:latin typeface="Glacial Indifference"/>
              </a:rPr>
              <a:t>Participants joined us both online and in-person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83517" y="4368775"/>
            <a:ext cx="4006388" cy="2491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662"/>
              </a:lnSpc>
            </a:pPr>
            <a:r>
              <a:rPr lang="en-US" sz="9600" dirty="0">
                <a:solidFill>
                  <a:srgbClr val="FFFFFF"/>
                </a:solidFill>
                <a:latin typeface="Glacial Indifference Bold"/>
              </a:rPr>
              <a:t>6000+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668574" y="4411307"/>
            <a:ext cx="4006388" cy="2491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662"/>
              </a:lnSpc>
            </a:pPr>
            <a:r>
              <a:rPr lang="en-US" sz="9600" dirty="0">
                <a:solidFill>
                  <a:srgbClr val="FFFFFF"/>
                </a:solidFill>
                <a:latin typeface="Glacial Indifference Bold"/>
              </a:rPr>
              <a:t>1700+</a:t>
            </a:r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E4C8C942-C827-8172-FF13-2DA744116BAF}"/>
              </a:ext>
            </a:extLst>
          </p:cNvPr>
          <p:cNvSpPr/>
          <p:nvPr/>
        </p:nvSpPr>
        <p:spPr>
          <a:xfrm>
            <a:off x="16864536" y="9258300"/>
            <a:ext cx="440839" cy="440839"/>
          </a:xfrm>
          <a:custGeom>
            <a:avLst/>
            <a:gdLst/>
            <a:ahLst/>
            <a:cxnLst/>
            <a:rect l="l" t="t" r="r" b="b"/>
            <a:pathLst>
              <a:path w="440839" h="440839">
                <a:moveTo>
                  <a:pt x="0" y="0"/>
                </a:moveTo>
                <a:lnTo>
                  <a:pt x="440839" y="0"/>
                </a:lnTo>
                <a:lnTo>
                  <a:pt x="440839" y="440839"/>
                </a:lnTo>
                <a:lnTo>
                  <a:pt x="0" y="4408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424</Words>
  <Application>Microsoft Macintosh PowerPoint</Application>
  <PresentationFormat>Custom</PresentationFormat>
  <Paragraphs>110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Glacial Indifference</vt:lpstr>
      <vt:lpstr>Calibri</vt:lpstr>
      <vt:lpstr>TAN Nimbus</vt:lpstr>
      <vt:lpstr>Glacial Indifference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Brown Minimalist and Aesthetic Thesis Defense Presentation</dc:title>
  <cp:lastModifiedBy>Kate Ristau</cp:lastModifiedBy>
  <cp:revision>6</cp:revision>
  <dcterms:created xsi:type="dcterms:W3CDTF">2006-08-16T00:00:00Z</dcterms:created>
  <dcterms:modified xsi:type="dcterms:W3CDTF">2023-10-23T16:49:06Z</dcterms:modified>
  <dc:identifier>DAFnDPeXSdM</dc:identifier>
</cp:coreProperties>
</file>